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7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8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61"/>
  </p:notesMasterIdLst>
  <p:sldIdLst>
    <p:sldId id="256" r:id="rId2"/>
    <p:sldId id="384" r:id="rId3"/>
    <p:sldId id="385" r:id="rId4"/>
    <p:sldId id="391" r:id="rId5"/>
    <p:sldId id="317" r:id="rId6"/>
    <p:sldId id="257" r:id="rId7"/>
    <p:sldId id="258" r:id="rId8"/>
    <p:sldId id="363" r:id="rId9"/>
    <p:sldId id="364" r:id="rId10"/>
    <p:sldId id="365" r:id="rId11"/>
    <p:sldId id="366" r:id="rId12"/>
    <p:sldId id="367" r:id="rId13"/>
    <p:sldId id="315" r:id="rId14"/>
    <p:sldId id="368" r:id="rId15"/>
    <p:sldId id="369" r:id="rId16"/>
    <p:sldId id="370" r:id="rId17"/>
    <p:sldId id="373" r:id="rId18"/>
    <p:sldId id="374" r:id="rId19"/>
    <p:sldId id="375" r:id="rId20"/>
    <p:sldId id="316" r:id="rId21"/>
    <p:sldId id="318" r:id="rId22"/>
    <p:sldId id="320" r:id="rId23"/>
    <p:sldId id="321" r:id="rId24"/>
    <p:sldId id="322" r:id="rId25"/>
    <p:sldId id="323" r:id="rId26"/>
    <p:sldId id="324" r:id="rId27"/>
    <p:sldId id="325" r:id="rId28"/>
    <p:sldId id="381" r:id="rId29"/>
    <p:sldId id="327" r:id="rId30"/>
    <p:sldId id="328" r:id="rId31"/>
    <p:sldId id="329" r:id="rId32"/>
    <p:sldId id="330" r:id="rId33"/>
    <p:sldId id="332" r:id="rId34"/>
    <p:sldId id="386" r:id="rId35"/>
    <p:sldId id="331" r:id="rId36"/>
    <p:sldId id="378" r:id="rId37"/>
    <p:sldId id="376" r:id="rId38"/>
    <p:sldId id="334" r:id="rId39"/>
    <p:sldId id="338" r:id="rId40"/>
    <p:sldId id="379" r:id="rId41"/>
    <p:sldId id="339" r:id="rId42"/>
    <p:sldId id="340" r:id="rId43"/>
    <p:sldId id="341" r:id="rId44"/>
    <p:sldId id="342" r:id="rId45"/>
    <p:sldId id="343" r:id="rId46"/>
    <p:sldId id="346" r:id="rId47"/>
    <p:sldId id="347" r:id="rId48"/>
    <p:sldId id="380" r:id="rId49"/>
    <p:sldId id="348" r:id="rId50"/>
    <p:sldId id="382" r:id="rId51"/>
    <p:sldId id="351" r:id="rId52"/>
    <p:sldId id="356" r:id="rId53"/>
    <p:sldId id="360" r:id="rId54"/>
    <p:sldId id="387" r:id="rId55"/>
    <p:sldId id="388" r:id="rId56"/>
    <p:sldId id="361" r:id="rId57"/>
    <p:sldId id="389" r:id="rId58"/>
    <p:sldId id="390" r:id="rId59"/>
    <p:sldId id="383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4E4B3E6-754F-4922-853D-4064D47BF6D6}">
          <p14:sldIdLst>
            <p14:sldId id="256"/>
            <p14:sldId id="384"/>
            <p14:sldId id="385"/>
            <p14:sldId id="391"/>
          </p14:sldIdLst>
        </p14:section>
        <p14:section name="过渡页" id="{1A06948D-5BAD-4FD7-8952-5512C8F60F6C}">
          <p14:sldIdLst>
            <p14:sldId id="317"/>
            <p14:sldId id="257"/>
          </p14:sldIdLst>
        </p14:section>
        <p14:section name="内容页" id="{50DFDFAE-EDCF-48E0-A873-401B0B2EC10D}">
          <p14:sldIdLst>
            <p14:sldId id="258"/>
            <p14:sldId id="363"/>
            <p14:sldId id="364"/>
            <p14:sldId id="365"/>
            <p14:sldId id="366"/>
            <p14:sldId id="367"/>
            <p14:sldId id="315"/>
            <p14:sldId id="368"/>
            <p14:sldId id="369"/>
            <p14:sldId id="370"/>
            <p14:sldId id="373"/>
            <p14:sldId id="374"/>
            <p14:sldId id="375"/>
            <p14:sldId id="316"/>
            <p14:sldId id="318"/>
            <p14:sldId id="320"/>
            <p14:sldId id="321"/>
            <p14:sldId id="322"/>
            <p14:sldId id="323"/>
            <p14:sldId id="324"/>
            <p14:sldId id="325"/>
            <p14:sldId id="381"/>
            <p14:sldId id="327"/>
            <p14:sldId id="328"/>
            <p14:sldId id="329"/>
            <p14:sldId id="330"/>
            <p14:sldId id="332"/>
            <p14:sldId id="386"/>
            <p14:sldId id="331"/>
            <p14:sldId id="378"/>
            <p14:sldId id="376"/>
            <p14:sldId id="334"/>
            <p14:sldId id="338"/>
            <p14:sldId id="379"/>
            <p14:sldId id="339"/>
            <p14:sldId id="340"/>
            <p14:sldId id="341"/>
            <p14:sldId id="342"/>
            <p14:sldId id="343"/>
            <p14:sldId id="346"/>
            <p14:sldId id="347"/>
            <p14:sldId id="380"/>
            <p14:sldId id="348"/>
            <p14:sldId id="382"/>
            <p14:sldId id="351"/>
            <p14:sldId id="356"/>
            <p14:sldId id="360"/>
            <p14:sldId id="387"/>
            <p14:sldId id="388"/>
            <p14:sldId id="361"/>
            <p14:sldId id="389"/>
            <p14:sldId id="390"/>
          </p14:sldIdLst>
        </p14:section>
        <p14:section name="结尾" id="{DBCFFC24-AA36-4141-A726-49E2FB5F1727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TTT" initials="T" lastIdx="0" clrIdx="0">
    <p:extLst>
      <p:ext uri="{19B8F6BF-5375-455C-9EA6-DF929625EA0E}">
        <p15:presenceInfo xmlns:p15="http://schemas.microsoft.com/office/powerpoint/2012/main" userId="TT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049"/>
    <a:srgbClr val="F68C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8"/>
    <p:restoredTop sz="94635"/>
  </p:normalViewPr>
  <p:slideViewPr>
    <p:cSldViewPr snapToGrid="0">
      <p:cViewPr varScale="1">
        <p:scale>
          <a:sx n="85" d="100"/>
          <a:sy n="85" d="100"/>
        </p:scale>
        <p:origin x="18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A709-EB46-4B66-995D-04CC2EAF172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35E1A-7750-451E-955D-00EDD36A4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2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2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5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7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80990-0C6B-3D40-856A-C075B276B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79C5A3-94C2-1F40-9524-12B5E95F3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FE4FA-C288-9F4B-9A1D-11CC14BA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0B5B8-A714-41E3-8CD7-E1E136242F17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46E4E-0CFF-464A-91F6-08B2969D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C81B4-BA1D-274B-A78B-E0FCE34B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3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EB60C-29A0-4448-A3FF-32000F33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9235B3-0487-CA41-B4A9-08046BDFA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DA13B-6E52-3E4E-8507-14E37C47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F6E2-D2EA-459B-9A4B-255C77836FB1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5F304-9623-494D-9D49-F54EBEB6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0A92B-0013-2D44-9591-05BE24DF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5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9BD3C8-F357-D642-AF7D-5813112D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A81F1B-A435-F84D-87A3-100E79881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3AA54-9F46-5740-BE1A-9B941BDB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530B-79F9-4CE0-B7E9-C326CD718277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16711-7AF8-7F4B-B721-8727FBCB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64189-CD81-6F49-BF9C-0D03D63A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854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D50D881-DD06-4B81-BFD3-5CCD076015CA}"/>
              </a:ext>
            </a:extLst>
          </p:cNvPr>
          <p:cNvSpPr/>
          <p:nvPr userDrawn="1"/>
        </p:nvSpPr>
        <p:spPr>
          <a:xfrm>
            <a:off x="6" y="5725724"/>
            <a:ext cx="9155945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FE1CB-0E9A-409C-807E-A2E73476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73B5C-30FD-497A-B577-2E2D4281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2ADD9-C529-41CA-BE93-A83FAF8E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0DF68D-7EA8-4D65-B92C-C2C72A72EC38}"/>
              </a:ext>
            </a:extLst>
          </p:cNvPr>
          <p:cNvGrpSpPr/>
          <p:nvPr userDrawn="1"/>
        </p:nvGrpSpPr>
        <p:grpSpPr>
          <a:xfrm>
            <a:off x="623101" y="1598512"/>
            <a:ext cx="7905830" cy="2711571"/>
            <a:chOff x="699300" y="1194013"/>
            <a:chExt cx="3703320" cy="48715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439C2E1-6B09-4F57-88EB-1AEF4F4F6BAC}"/>
                </a:ext>
              </a:extLst>
            </p:cNvPr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FBC7239-0CF5-4CAE-A51A-8FEABE93F049}"/>
                  </a:ext>
                </a:extLst>
              </p:cNvPr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84630D-C4E0-4767-BA18-327ECE1207FF}"/>
                  </a:ext>
                </a:extLst>
              </p:cNvPr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E962AFC-A94E-4866-B9DC-E8CF13A87611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1650" dirty="0">
                  <a:solidFill>
                    <a:schemeClr val="accent1"/>
                  </a:solidFill>
                </a:rPr>
                <a:t>】</a:t>
              </a: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添加后请将图片「置于底层」</a:t>
              </a: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16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>
            <a:extLst>
              <a:ext uri="{FF2B5EF4-FFF2-40B4-BE49-F238E27FC236}">
                <a16:creationId xmlns:a16="http://schemas.microsoft.com/office/drawing/2014/main" id="{F0F7BC70-B510-48D1-BEC3-28FC37C62A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36" y="1047621"/>
            <a:ext cx="8143875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27C6257-37C1-48F0-AC7D-6F24DBFDD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682" y="4846056"/>
            <a:ext cx="4616648" cy="4154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3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2D5FD67E-61B4-4257-BB3B-D1848BB5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697" y="5385125"/>
            <a:ext cx="2250616" cy="18697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35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38" lvl="0" indent="-171438" algn="dist"/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721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18A4A-6B09-D24B-A7C6-4BBCEDAF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9DAAB-1C1B-FE40-90E8-949DF3ED5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B8D6E-4776-894C-A290-75C35D1D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AD557-C349-432B-AC06-5737CDF0B6C2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C36C2-99B9-D64E-AB5F-E89668F3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77981-AA1D-6845-A44C-51E46EFD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54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3E0D6-F64B-C94D-8302-B3CB21E2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36667-E919-9740-8119-F5155F7F6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D8886-9037-0246-B418-80F1BC68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DB3B-37CC-48AE-ADDA-044C6D7C7B29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9AC2DC-AEFB-EB41-9DE3-9F68BC4E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333281-01A1-D247-B8A3-2048A5CE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7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BC025-580E-E34D-A203-34F2944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25005-FC2A-4B4B-B139-A57EABB4B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0FAE81-D311-8C4C-B01E-15A59BB3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3E16E8-2BE1-6C4A-B47B-F21D6BF9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43D5-2157-4FC8-88FA-11B0EA712F2E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37D1E0-04A4-B44F-84DF-88BCD442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204EAC-23D0-0348-B592-4455E9BE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7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A33FF-B071-664D-9925-1FE090A6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75CAD4-D543-9843-8C90-15B057B93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A593B4-4196-414E-93C5-DCCB887CD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FBF8E9-6A5C-024C-ACA8-3BA927BA5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42933-950E-7647-9F0B-7C8E635DA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66E08E-4934-2A4D-9DB7-51607034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2E6B-C89B-483E-B436-A0AB9680BFEB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365E35-9BF4-6C4D-9597-D075628F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48F9F-DB93-8E4E-97AC-12964A04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72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5E6B-6DF4-DB47-A2BE-BE4682E2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28D5B-6084-DE42-AF6B-F96ED6F3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2C17-C3ED-4C0C-B891-F250656790B5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541B5-1EA3-FC4E-8ABB-802C73A4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931EA4-0062-9B4C-B517-B0EC1C7F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2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49D67E-FFD4-FC46-8020-6D540202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298A-D1C4-4A6D-B328-A2698E07AB8C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DB9B13-E6D0-044E-864A-C968F65E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27354A-DD44-1043-AECA-C08E58E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0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57FCA-B2C5-4E4D-A523-DF6E621F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64BB8-A6C5-C241-AF5D-127ABB20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08E96F-2487-C443-AE42-4634D5654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F4A604-A209-BE48-8793-AC870722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1918-33A6-49D0-A614-ECE7D67B35E7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B9C9D7-52EF-3448-9C3A-2B7B9FFD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02C035-0D2E-2543-91E2-916E85A2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5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BD4A8-CFF2-7148-A4AE-EB536C6F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DA58DC-23C2-0847-876B-779C3AC45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F0A842-E64F-2E40-96AC-9C8B9C4FC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971CFA-7FEE-5C40-9E19-F6D76FA5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4CBD-99D9-4F84-A08C-F148E33F007B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B4F24-FD76-5746-BC37-1EA10D44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CA70FA-86BB-5449-BD32-2E0A9BB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1699DF-B280-A14C-82A3-BE880A8E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F19CCC-A978-A74E-AFEF-194095BBD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6148A-20A5-734E-8392-218AF0359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B8D6-12F1-4AE5-B3C8-4685AA6D8527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F8BA2-F512-754F-B902-000932173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6B6EB-4038-6242-B23C-4072DBD59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9900A-E3A4-43F2-B7EB-E00200672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8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chart" Target="../charts/char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chart" Target="../charts/char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剪去顶角 152">
            <a:extLst>
              <a:ext uri="{FF2B5EF4-FFF2-40B4-BE49-F238E27FC236}">
                <a16:creationId xmlns:a16="http://schemas.microsoft.com/office/drawing/2014/main" id="{456D6CD9-589A-47BA-AF76-0C0C476E10FB}"/>
              </a:ext>
            </a:extLst>
          </p:cNvPr>
          <p:cNvSpPr/>
          <p:nvPr/>
        </p:nvSpPr>
        <p:spPr>
          <a:xfrm rot="10800000">
            <a:off x="0" y="0"/>
            <a:ext cx="9144000" cy="2301551"/>
          </a:xfrm>
          <a:prstGeom prst="snip2SameRect">
            <a:avLst>
              <a:gd name="adj1" fmla="val 28109"/>
              <a:gd name="adj2" fmla="val 0"/>
            </a:avLst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79BFA077-871B-496E-BE45-1930BA63FBFF}"/>
              </a:ext>
            </a:extLst>
          </p:cNvPr>
          <p:cNvSpPr/>
          <p:nvPr/>
        </p:nvSpPr>
        <p:spPr>
          <a:xfrm>
            <a:off x="1126284" y="663489"/>
            <a:ext cx="7322710" cy="1982445"/>
          </a:xfrm>
          <a:prstGeom prst="roundRect">
            <a:avLst>
              <a:gd name="adj" fmla="val 32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F5869A70-AE9A-4928-8447-CAECD971C5C3}"/>
              </a:ext>
            </a:extLst>
          </p:cNvPr>
          <p:cNvSpPr/>
          <p:nvPr/>
        </p:nvSpPr>
        <p:spPr>
          <a:xfrm>
            <a:off x="686449" y="778485"/>
            <a:ext cx="8008087" cy="1982445"/>
          </a:xfrm>
          <a:prstGeom prst="roundRect">
            <a:avLst>
              <a:gd name="adj" fmla="val 2053"/>
            </a:avLst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2" name="图片 1" descr="ABE6E272F2A99A68301EE861A2B_BC29DBB0_F694D">
            <a:extLst>
              <a:ext uri="{FF2B5EF4-FFF2-40B4-BE49-F238E27FC236}">
                <a16:creationId xmlns:a16="http://schemas.microsoft.com/office/drawing/2014/main" id="{4BBC0B3E-9E22-4363-AA5F-E91C0FA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4" y="926423"/>
            <a:ext cx="8452980" cy="2497997"/>
          </a:xfrm>
          <a:prstGeom prst="roundRect">
            <a:avLst>
              <a:gd name="adj" fmla="val 2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矩形 234">
            <a:extLst>
              <a:ext uri="{FF2B5EF4-FFF2-40B4-BE49-F238E27FC236}">
                <a16:creationId xmlns:a16="http://schemas.microsoft.com/office/drawing/2014/main" id="{A94E1998-7524-4598-9CCF-B441B6741F90}"/>
              </a:ext>
            </a:extLst>
          </p:cNvPr>
          <p:cNvSpPr/>
          <p:nvPr/>
        </p:nvSpPr>
        <p:spPr>
          <a:xfrm>
            <a:off x="4023176" y="2301552"/>
            <a:ext cx="8008087" cy="7763441"/>
          </a:xfrm>
          <a:prstGeom prst="rect">
            <a:avLst/>
          </a:prstGeom>
          <a:blipFill dpi="0" rotWithShape="1">
            <a:blip r:embed="rId4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7C83D28-B74F-47D5-9A54-0F2D284B49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536916" y="1028940"/>
            <a:ext cx="1981696" cy="576670"/>
            <a:chOff x="2866708" y="2481344"/>
            <a:chExt cx="6458593" cy="1879440"/>
          </a:xfrm>
          <a:solidFill>
            <a:schemeClr val="bg1"/>
          </a:solidFill>
          <a:effectLst>
            <a:reflection stA="0" endPos="65000" dist="50800" dir="5400000" sy="-100000" algn="bl" rotWithShape="0"/>
          </a:effectLst>
        </p:grpSpPr>
        <p:grpSp>
          <p:nvGrpSpPr>
            <p:cNvPr id="164" name="ïSļïdè">
              <a:extLst>
                <a:ext uri="{FF2B5EF4-FFF2-40B4-BE49-F238E27FC236}">
                  <a16:creationId xmlns:a16="http://schemas.microsoft.com/office/drawing/2014/main" id="{CA6499D8-E8AC-4B56-968A-C88152EF77DC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193" name="íşḷidê">
                <a:extLst>
                  <a:ext uri="{FF2B5EF4-FFF2-40B4-BE49-F238E27FC236}">
                    <a16:creationId xmlns:a16="http://schemas.microsoft.com/office/drawing/2014/main" id="{6C71B0AC-FF40-40DE-80F8-6F58D87A2E00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íSľïdé">
                <a:extLst>
                  <a:ext uri="{FF2B5EF4-FFF2-40B4-BE49-F238E27FC236}">
                    <a16:creationId xmlns:a16="http://schemas.microsoft.com/office/drawing/2014/main" id="{B886CB7C-176D-4025-AB4D-62D9B3B1A666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ïslíḋê">
                <a:extLst>
                  <a:ext uri="{FF2B5EF4-FFF2-40B4-BE49-F238E27FC236}">
                    <a16:creationId xmlns:a16="http://schemas.microsoft.com/office/drawing/2014/main" id="{D5659532-0317-409C-BF5A-5982D82D4960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işļïḍè">
                <a:extLst>
                  <a:ext uri="{FF2B5EF4-FFF2-40B4-BE49-F238E27FC236}">
                    <a16:creationId xmlns:a16="http://schemas.microsoft.com/office/drawing/2014/main" id="{C1C59D77-89FA-4402-8B63-E54A9332E6EA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í$ļîḓé">
                <a:extLst>
                  <a:ext uri="{FF2B5EF4-FFF2-40B4-BE49-F238E27FC236}">
                    <a16:creationId xmlns:a16="http://schemas.microsoft.com/office/drawing/2014/main" id="{C17CC641-3871-4E7F-B00A-EA4945D08FB5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íşļíḑè">
                <a:extLst>
                  <a:ext uri="{FF2B5EF4-FFF2-40B4-BE49-F238E27FC236}">
                    <a16:creationId xmlns:a16="http://schemas.microsoft.com/office/drawing/2014/main" id="{C53DE603-813D-47F2-995E-BA0903659EE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î$1îḋé">
                <a:extLst>
                  <a:ext uri="{FF2B5EF4-FFF2-40B4-BE49-F238E27FC236}">
                    <a16:creationId xmlns:a16="http://schemas.microsoft.com/office/drawing/2014/main" id="{382D5406-A164-4FC1-BEB9-93383412E9D3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isļiḋê">
                <a:extLst>
                  <a:ext uri="{FF2B5EF4-FFF2-40B4-BE49-F238E27FC236}">
                    <a16:creationId xmlns:a16="http://schemas.microsoft.com/office/drawing/2014/main" id="{F7069E46-53AE-4C61-B56C-2D2843FCABA6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şḷíďè">
                <a:extLst>
                  <a:ext uri="{FF2B5EF4-FFF2-40B4-BE49-F238E27FC236}">
                    <a16:creationId xmlns:a16="http://schemas.microsoft.com/office/drawing/2014/main" id="{B20C4A57-DED3-4BB4-B0DE-3647CDC988E7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ïṩľíḓê">
                <a:extLst>
                  <a:ext uri="{FF2B5EF4-FFF2-40B4-BE49-F238E27FC236}">
                    <a16:creationId xmlns:a16="http://schemas.microsoft.com/office/drawing/2014/main" id="{357DB665-262F-41AD-BFF3-01C30F7D4044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íšlïḑe">
                <a:extLst>
                  <a:ext uri="{FF2B5EF4-FFF2-40B4-BE49-F238E27FC236}">
                    <a16:creationId xmlns:a16="http://schemas.microsoft.com/office/drawing/2014/main" id="{B877212B-AC1B-433C-9588-BD8A2797468C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iṥļïḓê">
                <a:extLst>
                  <a:ext uri="{FF2B5EF4-FFF2-40B4-BE49-F238E27FC236}">
                    <a16:creationId xmlns:a16="http://schemas.microsoft.com/office/drawing/2014/main" id="{D22BF7FE-FB4E-4BDF-BD10-0C95AC12F2E3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îṩḷïḓè">
                <a:extLst>
                  <a:ext uri="{FF2B5EF4-FFF2-40B4-BE49-F238E27FC236}">
                    <a16:creationId xmlns:a16="http://schemas.microsoft.com/office/drawing/2014/main" id="{B0711878-7BA0-46E6-9093-7FBCD816A5FF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śḻïdê">
                <a:extLst>
                  <a:ext uri="{FF2B5EF4-FFF2-40B4-BE49-F238E27FC236}">
                    <a16:creationId xmlns:a16="http://schemas.microsoft.com/office/drawing/2014/main" id="{0E89A813-1716-4D6E-9296-25BD4FE70E91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ïSḻíḑe">
                <a:extLst>
                  <a:ext uri="{FF2B5EF4-FFF2-40B4-BE49-F238E27FC236}">
                    <a16:creationId xmlns:a16="http://schemas.microsoft.com/office/drawing/2014/main" id="{9414411B-BAC5-4B9E-9063-394F0E3D1B84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ïsľíḋè">
                <a:extLst>
                  <a:ext uri="{FF2B5EF4-FFF2-40B4-BE49-F238E27FC236}">
                    <a16:creationId xmlns:a16="http://schemas.microsoft.com/office/drawing/2014/main" id="{0A50FBAB-7FDD-467F-9933-80C470648CF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iśļídé">
                <a:extLst>
                  <a:ext uri="{FF2B5EF4-FFF2-40B4-BE49-F238E27FC236}">
                    <a16:creationId xmlns:a16="http://schemas.microsoft.com/office/drawing/2014/main" id="{7EB5133D-FDA9-4A9C-95D6-5700DFE9E368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iṥlïḑé">
                <a:extLst>
                  <a:ext uri="{FF2B5EF4-FFF2-40B4-BE49-F238E27FC236}">
                    <a16:creationId xmlns:a16="http://schemas.microsoft.com/office/drawing/2014/main" id="{6233EA29-3233-4C91-9EDC-6676EA70248F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îṧḷiḑé">
                <a:extLst>
                  <a:ext uri="{FF2B5EF4-FFF2-40B4-BE49-F238E27FC236}">
                    <a16:creationId xmlns:a16="http://schemas.microsoft.com/office/drawing/2014/main" id="{24D8F684-FDF0-4B25-8162-4C91355F0CA6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ṣḷîďé">
                <a:extLst>
                  <a:ext uri="{FF2B5EF4-FFF2-40B4-BE49-F238E27FC236}">
                    <a16:creationId xmlns:a16="http://schemas.microsoft.com/office/drawing/2014/main" id="{24EC18F9-BEF4-4B73-99C4-C6F9937BE8B2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iṧḻîďé">
                <a:extLst>
                  <a:ext uri="{FF2B5EF4-FFF2-40B4-BE49-F238E27FC236}">
                    <a16:creationId xmlns:a16="http://schemas.microsoft.com/office/drawing/2014/main" id="{7CC8730D-5C98-4119-8FC0-4C75FE442CBD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îṡ1íḓè">
                <a:extLst>
                  <a:ext uri="{FF2B5EF4-FFF2-40B4-BE49-F238E27FC236}">
                    <a16:creationId xmlns:a16="http://schemas.microsoft.com/office/drawing/2014/main" id="{1ECE5BD1-1EAF-4A22-9A33-D74114EE2259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ṩliḑé">
                <a:extLst>
                  <a:ext uri="{FF2B5EF4-FFF2-40B4-BE49-F238E27FC236}">
                    <a16:creationId xmlns:a16="http://schemas.microsoft.com/office/drawing/2014/main" id="{E560EB8D-BB76-4C91-B6C6-DADCE22E45AF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îSľíḓê">
                <a:extLst>
                  <a:ext uri="{FF2B5EF4-FFF2-40B4-BE49-F238E27FC236}">
                    <a16:creationId xmlns:a16="http://schemas.microsoft.com/office/drawing/2014/main" id="{179362F5-D470-481D-BF41-EEEC39B8B98A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íṧļïḋé">
                <a:extLst>
                  <a:ext uri="{FF2B5EF4-FFF2-40B4-BE49-F238E27FC236}">
                    <a16:creationId xmlns:a16="http://schemas.microsoft.com/office/drawing/2014/main" id="{F737349C-F778-4458-A039-B9162B35600D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îŝľiḋe">
                <a:extLst>
                  <a:ext uri="{FF2B5EF4-FFF2-40B4-BE49-F238E27FC236}">
                    <a16:creationId xmlns:a16="http://schemas.microsoft.com/office/drawing/2014/main" id="{D5C5351B-C5FD-42EC-B763-DD74A9A1CAAC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ïṣļîḋe">
                <a:extLst>
                  <a:ext uri="{FF2B5EF4-FFF2-40B4-BE49-F238E27FC236}">
                    <a16:creationId xmlns:a16="http://schemas.microsoft.com/office/drawing/2014/main" id="{2487A85C-0196-4CEB-984D-B1C43BDB3B48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ís1íḋe">
                <a:extLst>
                  <a:ext uri="{FF2B5EF4-FFF2-40B4-BE49-F238E27FC236}">
                    <a16:creationId xmlns:a16="http://schemas.microsoft.com/office/drawing/2014/main" id="{8107B162-F4BC-4099-AAF5-EF84A8FC9B2A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íṧḻiďê">
                <a:extLst>
                  <a:ext uri="{FF2B5EF4-FFF2-40B4-BE49-F238E27FC236}">
                    <a16:creationId xmlns:a16="http://schemas.microsoft.com/office/drawing/2014/main" id="{1BFB2DDC-CEB3-4726-AAF2-0422CFF3E4AD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iŝ1iḋe">
                <a:extLst>
                  <a:ext uri="{FF2B5EF4-FFF2-40B4-BE49-F238E27FC236}">
                    <a16:creationId xmlns:a16="http://schemas.microsoft.com/office/drawing/2014/main" id="{C49BC23C-F345-49E2-B5FC-7D6899B42F04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ṣ1íḓê">
                <a:extLst>
                  <a:ext uri="{FF2B5EF4-FFF2-40B4-BE49-F238E27FC236}">
                    <a16:creationId xmlns:a16="http://schemas.microsoft.com/office/drawing/2014/main" id="{B56279E1-4F10-483D-812F-D865B71874D7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iŝliḍe">
                <a:extLst>
                  <a:ext uri="{FF2B5EF4-FFF2-40B4-BE49-F238E27FC236}">
                    <a16:creationId xmlns:a16="http://schemas.microsoft.com/office/drawing/2014/main" id="{9A332F6A-C08D-4095-9EF1-9EAD814266C2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iSḷidé">
                <a:extLst>
                  <a:ext uri="{FF2B5EF4-FFF2-40B4-BE49-F238E27FC236}">
                    <a16:creationId xmlns:a16="http://schemas.microsoft.com/office/drawing/2014/main" id="{F7FC1BF3-BB5B-4A5C-A4E2-DFB30D8C804D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íśľïďê">
              <a:extLst>
                <a:ext uri="{FF2B5EF4-FFF2-40B4-BE49-F238E27FC236}">
                  <a16:creationId xmlns:a16="http://schemas.microsoft.com/office/drawing/2014/main" id="{7A5DD77E-2479-4BDE-8EA0-7A0F04636052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185" name="îSľíḑè">
                <a:extLst>
                  <a:ext uri="{FF2B5EF4-FFF2-40B4-BE49-F238E27FC236}">
                    <a16:creationId xmlns:a16="http://schemas.microsoft.com/office/drawing/2014/main" id="{3451CC89-8C7D-48EE-AC02-8A92D98D5C40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îṥḻîďé">
                <a:extLst>
                  <a:ext uri="{FF2B5EF4-FFF2-40B4-BE49-F238E27FC236}">
                    <a16:creationId xmlns:a16="http://schemas.microsoft.com/office/drawing/2014/main" id="{4578F721-7315-4E04-BB1E-6B06E0D1D8C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iṣľíḍé">
                <a:extLst>
                  <a:ext uri="{FF2B5EF4-FFF2-40B4-BE49-F238E27FC236}">
                    <a16:creationId xmlns:a16="http://schemas.microsoft.com/office/drawing/2014/main" id="{9ABDF7A6-2377-4F56-BFC3-C2C9DC72C132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iSlidé">
                <a:extLst>
                  <a:ext uri="{FF2B5EF4-FFF2-40B4-BE49-F238E27FC236}">
                    <a16:creationId xmlns:a16="http://schemas.microsoft.com/office/drawing/2014/main" id="{848CE4AD-CEF9-43AA-9279-00CF4DFE4B1B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ïśľïdê">
                <a:extLst>
                  <a:ext uri="{FF2B5EF4-FFF2-40B4-BE49-F238E27FC236}">
                    <a16:creationId xmlns:a16="http://schemas.microsoft.com/office/drawing/2014/main" id="{9281D80A-085B-4485-9632-E7D6E154A8B9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išḷíḍe">
                <a:extLst>
                  <a:ext uri="{FF2B5EF4-FFF2-40B4-BE49-F238E27FC236}">
                    <a16:creationId xmlns:a16="http://schemas.microsoft.com/office/drawing/2014/main" id="{AC6E3F98-8FC2-4DD8-A286-5510FD97092F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îṣḻîḓè">
                <a:extLst>
                  <a:ext uri="{FF2B5EF4-FFF2-40B4-BE49-F238E27FC236}">
                    <a16:creationId xmlns:a16="http://schemas.microsoft.com/office/drawing/2014/main" id="{E273C69E-D2D3-42E1-94D1-1153A8A51F92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iṣḷîḓé">
                <a:extLst>
                  <a:ext uri="{FF2B5EF4-FFF2-40B4-BE49-F238E27FC236}">
                    <a16:creationId xmlns:a16="http://schemas.microsoft.com/office/drawing/2014/main" id="{F2883C44-C3CC-4EBB-A4AE-EF12CBB775A2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6" name="ïṩ1îḑé">
              <a:extLst>
                <a:ext uri="{FF2B5EF4-FFF2-40B4-BE49-F238E27FC236}">
                  <a16:creationId xmlns:a16="http://schemas.microsoft.com/office/drawing/2014/main" id="{06F6F2A6-76F2-4630-AAB6-441F7450200E}"/>
                </a:ext>
              </a:extLst>
            </p:cNvPr>
            <p:cNvGrpSpPr/>
            <p:nvPr/>
          </p:nvGrpSpPr>
          <p:grpSpPr>
            <a:xfrm>
              <a:off x="5112548" y="4078071"/>
              <a:ext cx="4180976" cy="230948"/>
              <a:chOff x="5705475" y="3683001"/>
              <a:chExt cx="1666875" cy="92075"/>
            </a:xfrm>
            <a:grpFill/>
          </p:grpSpPr>
          <p:sp>
            <p:nvSpPr>
              <p:cNvPr id="167" name="îṣḷidê">
                <a:extLst>
                  <a:ext uri="{FF2B5EF4-FFF2-40B4-BE49-F238E27FC236}">
                    <a16:creationId xmlns:a16="http://schemas.microsoft.com/office/drawing/2014/main" id="{5223081E-4A71-43CD-BF54-750BE53D822D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íṣḻïḑè">
                <a:extLst>
                  <a:ext uri="{FF2B5EF4-FFF2-40B4-BE49-F238E27FC236}">
                    <a16:creationId xmlns:a16="http://schemas.microsoft.com/office/drawing/2014/main" id="{8EE419A5-2452-4E98-A786-8564308B61F6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iṧľiḍe">
                <a:extLst>
                  <a:ext uri="{FF2B5EF4-FFF2-40B4-BE49-F238E27FC236}">
                    <a16:creationId xmlns:a16="http://schemas.microsoft.com/office/drawing/2014/main" id="{3A087E73-1115-4483-8893-40E93E5E52AC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ïšliḓê">
                <a:extLst>
                  <a:ext uri="{FF2B5EF4-FFF2-40B4-BE49-F238E27FC236}">
                    <a16:creationId xmlns:a16="http://schemas.microsoft.com/office/drawing/2014/main" id="{595FE9DD-F29A-4638-834C-4A125BD373A7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îṥlïďé">
                <a:extLst>
                  <a:ext uri="{FF2B5EF4-FFF2-40B4-BE49-F238E27FC236}">
                    <a16:creationId xmlns:a16="http://schemas.microsoft.com/office/drawing/2014/main" id="{92E785CF-727A-4779-9661-A9D5D5000CB6}"/>
                  </a:ext>
                </a:extLst>
              </p:cNvPr>
              <p:cNvSpPr/>
              <p:nvPr/>
            </p:nvSpPr>
            <p:spPr bwMode="auto">
              <a:xfrm>
                <a:off x="6069013" y="3683001"/>
                <a:ext cx="63500" cy="88900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ï$ľîḋè">
                <a:extLst>
                  <a:ext uri="{FF2B5EF4-FFF2-40B4-BE49-F238E27FC236}">
                    <a16:creationId xmlns:a16="http://schemas.microsoft.com/office/drawing/2014/main" id="{508D3CDA-28DE-417D-ADD9-AA1862F6C3E7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išḷîďê">
                <a:extLst>
                  <a:ext uri="{FF2B5EF4-FFF2-40B4-BE49-F238E27FC236}">
                    <a16:creationId xmlns:a16="http://schemas.microsoft.com/office/drawing/2014/main" id="{BBB915B7-097C-48BB-81F2-C74C51FA61D5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íŝḻîḑê">
                <a:extLst>
                  <a:ext uri="{FF2B5EF4-FFF2-40B4-BE49-F238E27FC236}">
                    <a16:creationId xmlns:a16="http://schemas.microsoft.com/office/drawing/2014/main" id="{000DE402-67D0-48A9-82ED-B4CFBD695908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ïs1îḓê">
                <a:extLst>
                  <a:ext uri="{FF2B5EF4-FFF2-40B4-BE49-F238E27FC236}">
                    <a16:creationId xmlns:a16="http://schemas.microsoft.com/office/drawing/2014/main" id="{B593F8BF-0CBA-489B-8FD3-1C0B87D502A0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íṩḻïḍè">
                <a:extLst>
                  <a:ext uri="{FF2B5EF4-FFF2-40B4-BE49-F238E27FC236}">
                    <a16:creationId xmlns:a16="http://schemas.microsoft.com/office/drawing/2014/main" id="{0F27BA83-2E62-4619-B1C1-C4922B7B171F}"/>
                  </a:ext>
                </a:extLst>
              </p:cNvPr>
              <p:cNvSpPr/>
              <p:nvPr/>
            </p:nvSpPr>
            <p:spPr bwMode="auto">
              <a:xfrm>
                <a:off x="6581775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8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29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îṩḷídè">
                <a:extLst>
                  <a:ext uri="{FF2B5EF4-FFF2-40B4-BE49-F238E27FC236}">
                    <a16:creationId xmlns:a16="http://schemas.microsoft.com/office/drawing/2014/main" id="{C10E9366-F240-426B-97B8-D2FCDD25508C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ïśľiďé">
                <a:extLst>
                  <a:ext uri="{FF2B5EF4-FFF2-40B4-BE49-F238E27FC236}">
                    <a16:creationId xmlns:a16="http://schemas.microsoft.com/office/drawing/2014/main" id="{60AEAC98-AB36-4435-AAE8-D3743A981721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í$ḻíďe">
                <a:extLst>
                  <a:ext uri="{FF2B5EF4-FFF2-40B4-BE49-F238E27FC236}">
                    <a16:creationId xmlns:a16="http://schemas.microsoft.com/office/drawing/2014/main" id="{C3B66146-562D-437C-B2E1-4016E5561F1D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ïs1ídê">
                <a:extLst>
                  <a:ext uri="{FF2B5EF4-FFF2-40B4-BE49-F238E27FC236}">
                    <a16:creationId xmlns:a16="http://schemas.microsoft.com/office/drawing/2014/main" id="{2AC9D9D1-DD47-437C-B5E1-B85E093A68C5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í$ļíḋê">
                <a:extLst>
                  <a:ext uri="{FF2B5EF4-FFF2-40B4-BE49-F238E27FC236}">
                    <a16:creationId xmlns:a16="http://schemas.microsoft.com/office/drawing/2014/main" id="{62C1EC61-6076-4387-9A9D-3EF384F97C38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îśľídè">
                <a:extLst>
                  <a:ext uri="{FF2B5EF4-FFF2-40B4-BE49-F238E27FC236}">
                    <a16:creationId xmlns:a16="http://schemas.microsoft.com/office/drawing/2014/main" id="{58F57349-B5D9-4289-A9C1-5905C6E9B7BC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işḷîḑe">
                <a:extLst>
                  <a:ext uri="{FF2B5EF4-FFF2-40B4-BE49-F238E27FC236}">
                    <a16:creationId xmlns:a16="http://schemas.microsoft.com/office/drawing/2014/main" id="{7CA9D87B-128D-4E4E-8934-F26310F31559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íṧlîḍé">
                <a:extLst>
                  <a:ext uri="{FF2B5EF4-FFF2-40B4-BE49-F238E27FC236}">
                    <a16:creationId xmlns:a16="http://schemas.microsoft.com/office/drawing/2014/main" id="{EDA38C7B-6749-46A1-A4C4-0F65DE0C2AED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B906AC5-376B-4947-8ABC-E5BB3610EEBF}"/>
              </a:ext>
            </a:extLst>
          </p:cNvPr>
          <p:cNvGrpSpPr/>
          <p:nvPr/>
        </p:nvGrpSpPr>
        <p:grpSpPr>
          <a:xfrm>
            <a:off x="2968942" y="5303239"/>
            <a:ext cx="4728843" cy="310792"/>
            <a:chOff x="3585952" y="5524207"/>
            <a:chExt cx="6069436" cy="497616"/>
          </a:xfrm>
        </p:grpSpPr>
        <p:sp>
          <p:nvSpPr>
            <p:cNvPr id="159" name="副标题 16">
              <a:extLst>
                <a:ext uri="{FF2B5EF4-FFF2-40B4-BE49-F238E27FC236}">
                  <a16:creationId xmlns:a16="http://schemas.microsoft.com/office/drawing/2014/main" id="{D793B6B5-E4EC-4264-AA1C-4592E12CB39B}"/>
                </a:ext>
              </a:extLst>
            </p:cNvPr>
            <p:cNvSpPr txBox="1">
              <a:spLocks/>
            </p:cNvSpPr>
            <p:nvPr/>
          </p:nvSpPr>
          <p:spPr>
            <a:xfrm>
              <a:off x="3585952" y="5524207"/>
              <a:ext cx="2370173" cy="49761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贪心（下）与二分</a:t>
              </a:r>
              <a:endParaRPr lang="en-US" dirty="0">
                <a:solidFill>
                  <a:srgbClr val="F68C92"/>
                </a:solidFill>
              </a:endParaRPr>
            </a:p>
          </p:txBody>
        </p:sp>
        <p:sp>
          <p:nvSpPr>
            <p:cNvPr id="160" name="副标题 16">
              <a:extLst>
                <a:ext uri="{FF2B5EF4-FFF2-40B4-BE49-F238E27FC236}">
                  <a16:creationId xmlns:a16="http://schemas.microsoft.com/office/drawing/2014/main" id="{831C2407-8305-4969-8C9C-D2120D0CDB47}"/>
                </a:ext>
              </a:extLst>
            </p:cNvPr>
            <p:cNvSpPr txBox="1">
              <a:spLocks/>
            </p:cNvSpPr>
            <p:nvPr/>
          </p:nvSpPr>
          <p:spPr>
            <a:xfrm>
              <a:off x="6281181" y="5524209"/>
              <a:ext cx="3374207" cy="49761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内容负责：刘建东</a:t>
              </a:r>
              <a:r>
                <a:rPr lang="en-US" altLang="zh-CN" dirty="0">
                  <a:solidFill>
                    <a:srgbClr val="F68C92"/>
                  </a:solidFill>
                </a:rPr>
                <a:t>/</a:t>
              </a:r>
              <a:r>
                <a:rPr lang="zh-CN" altLang="en-US" dirty="0">
                  <a:solidFill>
                    <a:srgbClr val="F68C92"/>
                  </a:solidFill>
                </a:rPr>
                <a:t>黄瑞哲</a:t>
              </a:r>
              <a:endParaRPr lang="en-US" altLang="en-US" dirty="0">
                <a:solidFill>
                  <a:srgbClr val="F68C92"/>
                </a:solidFill>
              </a:endParaRP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6665EF56-E082-40FF-9BB0-D63992064451}"/>
                </a:ext>
              </a:extLst>
            </p:cNvPr>
            <p:cNvCxnSpPr>
              <a:cxnSpLocks/>
            </p:cNvCxnSpPr>
            <p:nvPr/>
          </p:nvCxnSpPr>
          <p:spPr>
            <a:xfrm>
              <a:off x="6069177" y="5661215"/>
              <a:ext cx="1" cy="249299"/>
            </a:xfrm>
            <a:prstGeom prst="line">
              <a:avLst/>
            </a:prstGeom>
            <a:ln>
              <a:solidFill>
                <a:srgbClr val="F68C9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标题 15">
            <a:extLst>
              <a:ext uri="{FF2B5EF4-FFF2-40B4-BE49-F238E27FC236}">
                <a16:creationId xmlns:a16="http://schemas.microsoft.com/office/drawing/2014/main" id="{950DD9E1-912A-43A6-9168-D9E328713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286" y="4007389"/>
            <a:ext cx="4310758" cy="909606"/>
          </a:xfrm>
        </p:spPr>
        <p:txBody>
          <a:bodyPr>
            <a:noAutofit/>
          </a:bodyPr>
          <a:lstStyle/>
          <a:p>
            <a:pPr algn="dist"/>
            <a:r>
              <a:rPr lang="zh-CN" altLang="en-US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程序设计思维与实践</a:t>
            </a:r>
            <a:br>
              <a:rPr lang="en-US" altLang="zh-CN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7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Thinking and Practice in Programming</a:t>
            </a:r>
            <a:endParaRPr lang="zh-CN" altLang="en-US" sz="17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区间选点算法证明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题意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拥有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个区间，范围为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]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，现需要选出尽可能少的点使得每个区间上都至少有一个点。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按右端点对所有区间排序，依次遍历所有区间。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个区间上没有点，则选取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点。</a:t>
                </a:r>
                <a:r>
                  <a:rPr lang="en-US" altLang="zh-CN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证明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假设贪心解为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，最优解为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Helvetica"/>
                    <a:ea typeface="Microsoft YaHei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≤…≤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≤…≤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为第一个不相等的位置，即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blipFill>
                <a:blip r:embed="rId2"/>
                <a:stretch>
                  <a:fillRect l="-164" t="-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869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区间选点算法证明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假设过程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假设贪心解为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，最优解为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Helvetica"/>
                    <a:ea typeface="Microsoft YaHei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≤…≤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≤…≤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为第一个不相等的位置，即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转换过程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一定存在一个区间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[x,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y]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且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优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o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换成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，对解的正确性没有影响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所以我们可以替换所有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中不相同的元素，从而将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转换成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，即可证明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为最优解。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blipFill>
                <a:blip r:embed="rId2"/>
                <a:stretch>
                  <a:fillRect l="-164" t="-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7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贪心证明小结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1FFB5D9-FC15-D54E-8FFE-D704A383A93E}"/>
              </a:ext>
            </a:extLst>
          </p:cNvPr>
          <p:cNvSpPr/>
          <p:nvPr/>
        </p:nvSpPr>
        <p:spPr>
          <a:xfrm>
            <a:off x="577570" y="132783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altLang="zh-CN" sz="18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贪心算法的设计非常容易出错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原因主要在于设计者通常难以证明或证伪自己设计的贪心算法，即被自己设计的假算法蒙骗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因此设计贪心算法时一定要能够大致证明自己的算法（程序设计中并不追求完整的数学证明）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能够将局部最优推导至全局最优，从而证明贪心算法正确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29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16AAF3-39D7-7248-A403-6E97A6178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-4841"/>
            <a:ext cx="9162288" cy="381465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</a:t>
            </a: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3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818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例题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讲解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(easy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版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问题引入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的截止时间为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，完成后得到的分数为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，每一天只能完成一个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，问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最多拿到多少分？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≤1000,1≤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≤1000</m:t>
                    </m:r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举例说明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，截止时间均为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，分数分别为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和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应该选择在第一天的时候完成第二个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，最多拿到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分。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提示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</a:t>
                </a:r>
                <a:r>
                  <a:rPr lang="en-US" altLang="zh-CN" sz="18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算法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需要进行排序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471" r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60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例题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讲解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(easy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版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问题引入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的截止时间为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，完成后得到的分数为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，每一天只能完成一个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，问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最多拿到多少分？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≤1000,1≤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≤1000</m:t>
                    </m:r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解法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根据分数从大到小排序，依次遍历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对于第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从后往前遍历，一旦找到空闲时段则安排为第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时间复杂度为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471" r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57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如何证明？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解法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根据分数从大到小排序，依次遍历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对于第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从后往前遍历，一旦找到空闲时段则安排为第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时间复杂度为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证明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完成所需时间均为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，因此优先考虑价值高的任务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不难发现根据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从后往前遍历，可以保证第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的安排时间对其他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的影响最小，因此结果更优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严谨的数学证明可参考之前的交换证明方法，无太大区别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5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例题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讲解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(hard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版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问题引入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的截止时间为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，完成后得到的分数为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，每一天只能完成一个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，问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最多拿到多少分？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提示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</a:t>
                </a:r>
                <a:r>
                  <a:rPr lang="en-US" altLang="zh-CN" sz="18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O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𝑛𝑙𝑜𝑔𝑛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算法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思考如何用数据结构进行优化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471" r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2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例题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讲解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(hard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版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 lnSpcReduction="10000"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问题引入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的截止时间为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，完成后得到的分数为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，每一天只能完成一个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，问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最多拿到多少分？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解法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从后往前枚举每一天，给每一天安排任务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枚举到第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</m:oMath>
                </a14:m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天时，将所有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en-US" altLang="zh-CN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 </a:t>
                </a:r>
                <a:r>
                  <a:rPr lang="en-US" altLang="zh-CN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加入最大堆中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再从最大堆中选取一个价值最大的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安排在第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天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证明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证明过程与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easy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版类似，均利用了所有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完成天数均为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，即每个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deadline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的开销一致的特性</a:t>
                </a:r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941" r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32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例题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小结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更多解法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用线段树（区间树）改进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easy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版的方法，即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𝑙𝑜𝑔𝑛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时间内寻找最右边的空位，时间复杂度为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n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𝑙𝑜𝑔𝑛</m:t>
                        </m:r>
                      </m:e>
                    </m:d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用并查集合并所有被占的空位，保证每个空位只被访问一次，时间复杂度为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18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C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为反阿克曼函数，近似于常数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贪心算法小结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贪心作为程序设计的基础思想之一，贯穿于各大算法之中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贪心问题通常会与各类算法结合在一起进行考察，例如二分、图论算法、数据结构等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设计贪心算法时必须谨慎考虑贪心指标的正确性，并尝试思考多个贪心指标，降低出错概率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393644"/>
              </a:xfrm>
              <a:prstGeom prst="rect">
                <a:avLst/>
              </a:prstGeom>
              <a:blipFill>
                <a:blip r:embed="rId2"/>
                <a:stretch>
                  <a:fillRect l="-164" t="-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3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D7B7814-73FB-45F3-BB3C-5B7D6C8CAC57}"/>
              </a:ext>
            </a:extLst>
          </p:cNvPr>
          <p:cNvSpPr/>
          <p:nvPr/>
        </p:nvSpPr>
        <p:spPr>
          <a:xfrm>
            <a:off x="438150" y="615166"/>
            <a:ext cx="8267700" cy="642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Week 3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作业 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CodeReview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发现的问题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题，区间选点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数据出水了，很抱歉，后期进行了 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rejudge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Accepted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不代表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100%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正确，可以互相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hack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，锻炼静态查错的能力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题，区间覆盖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要注意一下复杂度，注意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的范围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排序用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sort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就足够了，但还有注意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cmp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函数的书写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至于为什么数据结构课还要学冒泡、选择、插入排序           </a:t>
            </a:r>
            <a:r>
              <a:rPr lang="zh-CN" altLang="en-US" b="1" kern="100" spc="3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学的是思想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39">
            <a:extLst>
              <a:ext uri="{FF2B5EF4-FFF2-40B4-BE49-F238E27FC236}">
                <a16:creationId xmlns:a16="http://schemas.microsoft.com/office/drawing/2014/main" id="{CC2B4607-D324-408E-83BE-1FE9469C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1D9900A-E3A4-43F2-B7EB-E00200672F47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B80A76-0563-46EA-810B-7AE33AC44B1F}"/>
              </a:ext>
            </a:extLst>
          </p:cNvPr>
          <p:cNvSpPr txBox="1"/>
          <p:nvPr/>
        </p:nvSpPr>
        <p:spPr>
          <a:xfrm>
            <a:off x="154317" y="138113"/>
            <a:ext cx="8450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04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2782219E-605B-4A0D-8F55-E46229B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/>
        </p:blipFill>
        <p:spPr>
          <a:xfrm>
            <a:off x="-4819" y="-12326"/>
            <a:ext cx="9157963" cy="408626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Integer Binary 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4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859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306C8C-D7E1-5C49-90A0-D7F592CD7240}"/>
                  </a:ext>
                </a:extLst>
              </p:cNvPr>
              <p:cNvSpPr txBox="1"/>
              <p:nvPr/>
            </p:nvSpPr>
            <p:spPr>
              <a:xfrm>
                <a:off x="1028700" y="2763266"/>
                <a:ext cx="38295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(4)=2</m:t>
                      </m:r>
                    </m:oMath>
                  </m:oMathPara>
                </a14:m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(5)=5</m:t>
                      </m:r>
                    </m:oMath>
                  </m:oMathPara>
                </a14:m>
                <a:endPara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306C8C-D7E1-5C49-90A0-D7F592CD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763266"/>
                <a:ext cx="3829576" cy="1938992"/>
              </a:xfrm>
              <a:prstGeom prst="rect">
                <a:avLst/>
              </a:prstGeom>
              <a:blipFill>
                <a:blip r:embed="rId2"/>
                <a:stretch>
                  <a:fillRect b="-3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B63F8BE-2EE1-0245-B706-D92C0D7DEE56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6B8827EE-232F-1D46-99EC-56636A94C8E8}"/>
                  </a:ext>
                </a:extLst>
              </p:cNvPr>
              <p:cNvSpPr/>
              <p:nvPr/>
            </p:nvSpPr>
            <p:spPr>
              <a:xfrm>
                <a:off x="605790" y="1170888"/>
                <a:ext cx="8023203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任务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1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设计一个函数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𝑓𝑖𝑛𝑑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，能够在给定的一组升序数列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中，找到第一个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的位置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6B8827EE-232F-1D46-99EC-56636A94C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1170888"/>
                <a:ext cx="8023203" cy="5123748"/>
              </a:xfrm>
              <a:prstGeom prst="rect">
                <a:avLst/>
              </a:prstGeom>
              <a:blipFill>
                <a:blip r:embed="rId3"/>
                <a:stretch>
                  <a:fillRect l="-634" t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4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占位符 2">
                <a:extLst>
                  <a:ext uri="{FF2B5EF4-FFF2-40B4-BE49-F238E27FC236}">
                    <a16:creationId xmlns:a16="http://schemas.microsoft.com/office/drawing/2014/main" id="{94EA03B6-9C95-A045-A8FC-B5707619A2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16" y="1412875"/>
                <a:ext cx="8208168" cy="4895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dirty="0"/>
                  <a:t>直接遍历查找？   </a:t>
                </a:r>
                <a:r>
                  <a:rPr lang="en-US" altLang="zh-CN" sz="1800" dirty="0"/>
                  <a:t>  </a:t>
                </a:r>
                <a:r>
                  <a:rPr lang="zh-CN" altLang="en-US" sz="1800" dirty="0"/>
                  <a:t>时间复杂度 ：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排序后遍历查找？ 时间复杂度：排序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排序后二分查找？ 时间复杂度：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???</a:t>
                </a:r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咋写？？？</a:t>
                </a:r>
              </a:p>
            </p:txBody>
          </p:sp>
        </mc:Choice>
        <mc:Fallback xmlns="">
          <p:sp>
            <p:nvSpPr>
              <p:cNvPr id="11" name="文本占位符 2">
                <a:extLst>
                  <a:ext uri="{FF2B5EF4-FFF2-40B4-BE49-F238E27FC236}">
                    <a16:creationId xmlns:a16="http://schemas.microsoft.com/office/drawing/2014/main" id="{94EA03B6-9C95-A045-A8FC-B5707619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6" y="1412875"/>
                <a:ext cx="8208168" cy="4895850"/>
              </a:xfrm>
              <a:prstGeom prst="rect">
                <a:avLst/>
              </a:prstGeom>
              <a:blipFill>
                <a:blip r:embed="rId2"/>
                <a:stretch>
                  <a:fillRect l="-464" t="-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53699A1-FE9E-3A45-B595-1737AEC9CB04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67A9841-0686-8547-8939-F55F23C7BAA6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D49AC538-FA5B-3443-AE59-075EA1EC2375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E6D431-6854-4145-BA0B-55756C493F99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0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0055B-C62F-BE4A-A61A-31C4206197D4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E46F996-D036-0F43-9D3E-0FD6F16D8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99530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F4828542-791A-A44E-AAD4-6D7AE0DB9D4F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86C18E85-A305-BE41-A779-1217804CA7B7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0D6F635-04B2-D24D-9DA5-E1D3487C665A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3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24</a:t>
            </a:fld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3BDA44-3509-5947-A3E1-0CD3216B9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31816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2107769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7002651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4569416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1966544" y="2746097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6861426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4278310" y="2746097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4569416" y="899375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4278310" y="526534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D3217E-AA54-AD4F-B4DB-2A05A6F309F8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3FC38C-612F-AD4A-992F-366B35868913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999C3665-DD53-054D-A926-420871512AFA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4444649-6648-E946-BB94-3EACDF0FF3C1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54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25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2107769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3345050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2105185" y="312674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1966544" y="2746097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3203825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1814079" y="3731260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4569416" y="899375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4278310" y="526534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3D3F73-E496-E54C-A0FA-1DF2AF9909C9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5E558DD-E635-1745-8A00-0C73E299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77409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E6ADDD1C-40C0-6947-8148-3F70C6057EF7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5563296C-BDBD-9C42-B9C9-1C42AD1ABE7B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DDF5892-5030-954F-A6ED-6E0478A8028D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346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26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3345050" y="3115429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3345050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3342466" y="4103489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3203825" y="3722846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3203825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3051360" y="4708009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3352084" y="929179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3060978" y="556338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64F2AC-1EF3-5944-806D-B169E43E7230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3B887E6-8D4E-7247-8C9D-DF40ACE99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77409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5FABE6-3732-E84E-BB33-36049F5574B4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28536B6F-BE88-5A45-BF96-CD0FBB70081E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B63128-30C2-5044-AEE5-9474F3318F6F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17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185395-5352-A74C-94D4-DED7FC3AFDCB}"/>
              </a:ext>
            </a:extLst>
          </p:cNvPr>
          <p:cNvSpPr txBox="1"/>
          <p:nvPr/>
        </p:nvSpPr>
        <p:spPr>
          <a:xfrm>
            <a:off x="632460" y="1327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</a:p>
        </p:txBody>
      </p:sp>
      <p:pic>
        <p:nvPicPr>
          <p:cNvPr id="12" name="图片 11" descr="电脑屏幕的照片上有文字&#10;&#10;描述已自动生成">
            <a:extLst>
              <a:ext uri="{FF2B5EF4-FFF2-40B4-BE49-F238E27FC236}">
                <a16:creationId xmlns:a16="http://schemas.microsoft.com/office/drawing/2014/main" id="{54840CC8-C0CE-134F-AD98-AA29B3410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3" y="2052470"/>
            <a:ext cx="7472317" cy="420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994580-7A60-0E41-942C-39D237303D6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E3D24A-12A3-C14D-B32E-838C02C775F9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C9CCAA37-17DD-7345-A3CF-21CD54C34908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217FC5-3AD8-2A44-9E40-E9CCDC9E35F1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536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28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306C8C-D7E1-5C49-90A0-D7F592CD7240}"/>
                  </a:ext>
                </a:extLst>
              </p:cNvPr>
              <p:cNvSpPr txBox="1"/>
              <p:nvPr/>
            </p:nvSpPr>
            <p:spPr>
              <a:xfrm>
                <a:off x="1028700" y="2763266"/>
                <a:ext cx="38295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(4)=4</m:t>
                      </m:r>
                    </m:oMath>
                  </m:oMathPara>
                </a14:m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𝑓𝑖𝑛𝑑</m:t>
                      </m:r>
                      <m:d>
                        <m:d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306C8C-D7E1-5C49-90A0-D7F592CD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763266"/>
                <a:ext cx="3829576" cy="1938992"/>
              </a:xfrm>
              <a:prstGeom prst="rect">
                <a:avLst/>
              </a:prstGeom>
              <a:blipFill>
                <a:blip r:embed="rId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B63F8BE-2EE1-0245-B706-D92C0D7DEE56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6B8827EE-232F-1D46-99EC-56636A94C8E8}"/>
                  </a:ext>
                </a:extLst>
              </p:cNvPr>
              <p:cNvSpPr/>
              <p:nvPr/>
            </p:nvSpPr>
            <p:spPr>
              <a:xfrm>
                <a:off x="605790" y="1170888"/>
                <a:ext cx="8023203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任务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2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设计一个函数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𝑓𝑖𝑛𝑑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，能够在给定的一组升序数列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中，找到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最后一次出现的位置。如果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不存在输出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</a:t>
                </a:r>
              </a:p>
            </p:txBody>
          </p:sp>
        </mc:Choice>
        <mc:Fallback xmlns="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6B8827EE-232F-1D46-99EC-56636A94C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1170888"/>
                <a:ext cx="8023203" cy="5123748"/>
              </a:xfrm>
              <a:prstGeom prst="rect">
                <a:avLst/>
              </a:prstGeom>
              <a:blipFill>
                <a:blip r:embed="rId3"/>
                <a:stretch>
                  <a:fillRect l="-634" t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325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29AB16-D22A-5643-9A77-3DE734ECB72D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0B6916F-4B07-7042-BD0B-D23AE045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48015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77DE970-A19F-B64E-9885-3144765CA965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8DC05C0-B9F5-3C49-90D6-9584827027C9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9FFB55-6E9F-CB49-B793-7AB4F2F0E63E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7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D7B7814-73FB-45F3-BB3C-5B7D6C8CAC57}"/>
              </a:ext>
            </a:extLst>
          </p:cNvPr>
          <p:cNvSpPr/>
          <p:nvPr/>
        </p:nvSpPr>
        <p:spPr>
          <a:xfrm>
            <a:off x="438150" y="615166"/>
            <a:ext cx="8267700" cy="600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Week 3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验收发现的问题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一篇好的博客不仅排版要好，更重要的是读者容易理解博客的内容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题解思路要清晰易懂而不是口胡，方便后期的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review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可以写一写为什么现场没有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的原因，总结经验教训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思路不清晰？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时间太长？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39">
            <a:extLst>
              <a:ext uri="{FF2B5EF4-FFF2-40B4-BE49-F238E27FC236}">
                <a16:creationId xmlns:a16="http://schemas.microsoft.com/office/drawing/2014/main" id="{CC2B4607-D324-408E-83BE-1FE9469C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1D9900A-E3A4-43F2-B7EB-E00200672F47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B80A76-0563-46EA-810B-7AE33AC44B1F}"/>
              </a:ext>
            </a:extLst>
          </p:cNvPr>
          <p:cNvSpPr txBox="1"/>
          <p:nvPr/>
        </p:nvSpPr>
        <p:spPr>
          <a:xfrm>
            <a:off x="154317" y="138113"/>
            <a:ext cx="8450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55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30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2107769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7002651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4569416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1966544" y="2746097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6861426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4278310" y="2746097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4569416" y="899375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4278310" y="526534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F72371-4785-FB43-855A-3F653C3118B5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E2EC42F-2C1E-E042-9982-A4C4F3AF1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43761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0BC05B-DA90-C143-AEC5-71F6D9E320D3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39FACED4-2865-724D-BC65-D223DD4FEAC3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C410F84-850F-0845-81FF-3DB2AAB0D23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750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31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5780024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7002651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5780024" y="3138052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5638799" y="2746097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6861426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5488918" y="3745469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5780024" y="962073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5488918" y="589232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0389C2-C44E-3B4F-B085-B48C6A566BC0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5BDE7D9-A074-B946-9738-9E74BEDBF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43761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1CA521AD-F806-054C-8172-B9808F4DE5AC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EBEFC465-9354-2445-9056-47CA8E684C8D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C47A7-919D-D648-82A2-76053EBDC249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38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32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38146F-03CE-D446-8660-DD3B75F9BE79}"/>
              </a:ext>
            </a:extLst>
          </p:cNvPr>
          <p:cNvCxnSpPr/>
          <p:nvPr/>
        </p:nvCxnSpPr>
        <p:spPr>
          <a:xfrm flipV="1">
            <a:off x="7002651" y="3138052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8DABCF-1F21-3D48-AE69-234627A415B1}"/>
              </a:ext>
            </a:extLst>
          </p:cNvPr>
          <p:cNvCxnSpPr/>
          <p:nvPr/>
        </p:nvCxnSpPr>
        <p:spPr>
          <a:xfrm flipV="1">
            <a:off x="7002651" y="2138680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2522C8E-5FA2-A74E-8B67-F0988A7BEC9F}"/>
              </a:ext>
            </a:extLst>
          </p:cNvPr>
          <p:cNvCxnSpPr/>
          <p:nvPr/>
        </p:nvCxnSpPr>
        <p:spPr>
          <a:xfrm flipV="1">
            <a:off x="7002651" y="4137424"/>
            <a:ext cx="0" cy="60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5C0195-D5A2-EE4E-998F-815F517104A6}"/>
              </a:ext>
            </a:extLst>
          </p:cNvPr>
          <p:cNvSpPr txBox="1"/>
          <p:nvPr/>
        </p:nvSpPr>
        <p:spPr>
          <a:xfrm>
            <a:off x="6861426" y="3745469"/>
            <a:ext cx="2824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EF854-E4C4-0D45-885E-A4CC184CBEF7}"/>
              </a:ext>
            </a:extLst>
          </p:cNvPr>
          <p:cNvSpPr txBox="1"/>
          <p:nvPr/>
        </p:nvSpPr>
        <p:spPr>
          <a:xfrm>
            <a:off x="6861426" y="2746097"/>
            <a:ext cx="309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04A6-DFA1-2A45-9B7B-B5F0EE0B4A50}"/>
              </a:ext>
            </a:extLst>
          </p:cNvPr>
          <p:cNvSpPr txBox="1"/>
          <p:nvPr/>
        </p:nvSpPr>
        <p:spPr>
          <a:xfrm>
            <a:off x="6711545" y="4744841"/>
            <a:ext cx="5822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CCC87BD-275A-1347-BD23-D059BAB33E84}"/>
              </a:ext>
            </a:extLst>
          </p:cNvPr>
          <p:cNvCxnSpPr/>
          <p:nvPr/>
        </p:nvCxnSpPr>
        <p:spPr>
          <a:xfrm>
            <a:off x="5780024" y="962073"/>
            <a:ext cx="0" cy="49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C5AE83-5EAD-4D4F-9789-DF4387218B10}"/>
              </a:ext>
            </a:extLst>
          </p:cNvPr>
          <p:cNvSpPr txBox="1"/>
          <p:nvPr/>
        </p:nvSpPr>
        <p:spPr>
          <a:xfrm>
            <a:off x="5488918" y="589232"/>
            <a:ext cx="572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959436-0A2C-DD4F-BED3-9136F80CE8B6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A7D1E19-AF77-524D-AD77-AE868563E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43761"/>
              </p:ext>
            </p:extLst>
          </p:nvPr>
        </p:nvGraphicFramePr>
        <p:xfrm>
          <a:off x="1524000" y="1397000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57647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2164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4896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36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27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81362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5BC9D5-11CD-8941-86C0-905A93318C51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3F83BCBF-D41E-0445-B794-2BB8717105DC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364F3A-9361-FB49-97DE-A04D15C37892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999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185395-5352-A74C-94D4-DED7FC3AFDCB}"/>
              </a:ext>
            </a:extLst>
          </p:cNvPr>
          <p:cNvSpPr txBox="1"/>
          <p:nvPr/>
        </p:nvSpPr>
        <p:spPr>
          <a:xfrm>
            <a:off x="632460" y="1327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</a:p>
        </p:txBody>
      </p:sp>
      <p:pic>
        <p:nvPicPr>
          <p:cNvPr id="5" name="图片 4" descr="电脑屏幕的照片上有字&#10;&#10;描述已自动生成">
            <a:extLst>
              <a:ext uri="{FF2B5EF4-FFF2-40B4-BE49-F238E27FC236}">
                <a16:creationId xmlns:a16="http://schemas.microsoft.com/office/drawing/2014/main" id="{634002FF-C33A-7F4E-BC1F-58E15A3B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3" y="2052470"/>
            <a:ext cx="7521401" cy="35751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01518CD-051B-EA41-9ABE-D02571EF7FDE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BC7CD2-F310-6C43-A67B-7C345703A584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9849079-F168-1247-A1F2-8D38C6098A17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0C502C-BDD6-E648-BAC6-E809237BA9F1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20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461C4FE-651C-484C-AF50-5B38BF17CF40}"/>
              </a:ext>
            </a:extLst>
          </p:cNvPr>
          <p:cNvSpPr/>
          <p:nvPr/>
        </p:nvSpPr>
        <p:spPr>
          <a:xfrm>
            <a:off x="577570" y="1327832"/>
            <a:ext cx="8208168" cy="489585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970" indent="-394970" defTabSz="914400">
              <a:spcBef>
                <a:spcPts val="7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分治算法的基本思想是将一个规模为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的大问题分解为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个规模较小的问题（一般来说是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个），这些子问题相互独立并且与原问题的性质相同，求解的过程一致。然后分治算法就是合并子问题的解求得原问题的解。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94970" indent="-394970" defTabSz="914400">
              <a:spcBef>
                <a:spcPts val="7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94970" indent="-394970" defTabSz="914400">
              <a:spcBef>
                <a:spcPts val="7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二分法属于分治算法，普遍意义下的二分法为二分查找法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B98FA3-8FF2-0146-A0E5-07F96442480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0A5FAA-C15E-E348-BE96-B66AC71475EF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39CFEDE-65A8-6E4D-B42B-48FC36A2EE21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DAF864-0290-0D45-8014-E88CB8A7368D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796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/>
              <p:nvPr/>
            </p:nvSpPr>
            <p:spPr>
              <a:xfrm>
                <a:off x="577570" y="1327832"/>
                <a:ext cx="8208168" cy="4895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4970" indent="-394970" defTabSz="914400">
                  <a:spcBef>
                    <a:spcPts val="700"/>
                  </a:spcBef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在一个</a:t>
                </a:r>
                <a:r>
                  <a:rPr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单调有序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(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递增或递减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的区间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[</a:t>
                </a:r>
                <a:r>
                  <a:rPr lang="e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</a:t>
                </a:r>
                <a:r>
                  <a:rPr lang="en" baseline="-23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1</a:t>
                </a:r>
                <a:r>
                  <a:rPr lang="e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,a</a:t>
                </a:r>
                <a:r>
                  <a:rPr lang="en" baseline="-23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n</a:t>
                </a:r>
                <a:r>
                  <a:rPr lang="e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]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中查找元素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x</a:t>
                </a:r>
                <a:r>
                  <a:rPr lang="e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，</a:t>
                </a:r>
                <a:r>
                  <a:rPr lang="zh-CN" altLang="e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每次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将区间分为左右长度相等的两部分，判断解在哪个区间中并调整区间上下界，不断重复直至找到相应的解。</a:t>
                </a:r>
                <a:endParaRPr lang="zh-CN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94970" indent="-394970" defTabSz="914400">
                  <a:spcBef>
                    <a:spcPts val="700"/>
                  </a:spcBef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+mn-ea"/>
                      </a:rPr>
                      <m:t>𝑙𝑜𝑔𝑛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394970" indent="-394970">
                  <a:spcBef>
                    <a:spcPts val="700"/>
                  </a:spcBef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优于顺序查找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0" indent="0" defTabSz="914400">
                  <a:spcBef>
                    <a:spcPts val="700"/>
                  </a:spcBef>
                  <a:buNone/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0" indent="0">
                  <a:buNone/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作用：</a:t>
                </a:r>
              </a:p>
              <a:p>
                <a:pPr marL="635000" indent="-635000">
                  <a:buSzPct val="100000"/>
                  <a:buAutoNum type="arabicPeriod"/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查找元素（位置或值）</a:t>
                </a:r>
              </a:p>
              <a:p>
                <a:pPr marL="635000" indent="-635000">
                  <a:buSzPct val="100000"/>
                  <a:buAutoNum type="arabicPeriod"/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求满足条件的最值（最大值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/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最小值）</a:t>
                </a: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8208168" cy="4895850"/>
              </a:xfrm>
              <a:prstGeom prst="rect">
                <a:avLst/>
              </a:prstGeom>
              <a:blipFill>
                <a:blip r:embed="rId2"/>
                <a:stretch>
                  <a:fillRect l="-617" t="-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0B98FA3-8FF2-0146-A0E5-07F96442480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0A5FAA-C15E-E348-BE96-B66AC71475EF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39CFEDE-65A8-6E4D-B42B-48FC36A2EE21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DAF864-0290-0D45-8014-E88CB8A7368D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46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16AAF3-39D7-7248-A403-6E97A6178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-4841"/>
            <a:ext cx="9162288" cy="381465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</a:t>
            </a: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Two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5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971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/>
              <p:nvPr/>
            </p:nvSpPr>
            <p:spPr>
              <a:xfrm>
                <a:off x="577570" y="1327832"/>
                <a:ext cx="8208168" cy="1961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给你四个数列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A,B,C,D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，每个数列各有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个数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+mn-ea"/>
                      </a:rPr>
                      <m:t>≤4000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。从每个数列中各取出一个数，问有多少种方案使得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个数的和为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。当一个数列中有多个相同的数字的时候，把它们当做不同的数对待。</a:t>
                </a:r>
              </a:p>
              <a:p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8208168" cy="1961906"/>
              </a:xfrm>
              <a:prstGeom prst="rect">
                <a:avLst/>
              </a:prstGeom>
              <a:blipFill>
                <a:blip r:embed="rId2"/>
                <a:stretch>
                  <a:fillRect l="-309" t="-1290" r="-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685B817-0CB5-5C48-AF5E-2B8463CC4DF0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E7E7531-9D83-5F43-B330-5C1E455A4454}"/>
                  </a:ext>
                </a:extLst>
              </p:cNvPr>
              <p:cNvSpPr txBox="1"/>
              <p:nvPr/>
            </p:nvSpPr>
            <p:spPr>
              <a:xfrm>
                <a:off x="1370900" y="2988234"/>
                <a:ext cx="25149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𝐴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5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,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1,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000" i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𝐵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={2,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sym typeface="Helvetica"/>
                      </a:rPr>
                      <m:t> 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sym typeface="Helvetica"/>
                      </a:rPr>
                      <m:t>3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,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sym typeface="Helvetica"/>
                      </a:rPr>
                      <m:t> 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5}</m:t>
                    </m:r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0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,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Helvetica"/>
                          </a:rPr>
                          <m:t>5,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−3</m:t>
                        </m:r>
                      </m:e>
                    </m:d>
                  </m:oMath>
                </a14:m>
                <a:endParaRPr lang="en-US" altLang="zh-CN" sz="2000" i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𝐷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={1,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sym typeface="Helvetica"/>
                      </a:rPr>
                      <m:t> 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0,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sym typeface="Helvetica"/>
                      </a:rPr>
                      <m:t> 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Helvetica"/>
                      </a:rPr>
                      <m:t>7}</m:t>
                    </m:r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  <a:p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E7E7531-9D83-5F43-B330-5C1E455A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00" y="2988234"/>
                <a:ext cx="2514967" cy="1600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677A73-022E-D84A-ACDB-259E975DE76F}"/>
                  </a:ext>
                </a:extLst>
              </p:cNvPr>
              <p:cNvSpPr txBox="1"/>
              <p:nvPr/>
            </p:nvSpPr>
            <p:spPr>
              <a:xfrm>
                <a:off x="4896627" y="3049132"/>
                <a:ext cx="374764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答案：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2</a:t>
                </a: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Helvetica"/>
                      </a:rPr>
                      <m:t>(−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Helvetica"/>
                      </a:rPr>
                      <m:t>5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Helvetica"/>
                      </a:rPr>
                      <m:t>, 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Helvetica"/>
                      </a:rPr>
                      <m:t>5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Helvetica"/>
                      </a:rPr>
                      <m:t>, 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Helvetica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Helvetica"/>
                      </a:rPr>
                      <m:t>, 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Helvetica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Helvetica"/>
                      </a:rPr>
                      <m:t>), </m:t>
                    </m:r>
                  </m:oMath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1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Helvetica"/>
                          </a:rPr>
                          <m:t>, 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2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Helvetica"/>
                          </a:rPr>
                          <m:t>, 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Helvetica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3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Helvetica"/>
                          </a:rPr>
                          <m:t>, 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Helvetica"/>
                          </a:rPr>
                          <m:t>0</m:t>
                        </m:r>
                      </m:e>
                    </m:d>
                  </m:oMath>
                </a14:m>
                <a:endParaRPr lang="en-US" altLang="zh-CN" i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677A73-022E-D84A-ACDB-259E975DE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627" y="3049132"/>
                <a:ext cx="3747643" cy="1200329"/>
              </a:xfrm>
              <a:prstGeom prst="rect">
                <a:avLst/>
              </a:prstGeom>
              <a:blipFill>
                <a:blip r:embed="rId4"/>
                <a:stretch>
                  <a:fillRect l="-1351" t="-2105" b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DBD4C4A-58F5-234A-85AD-9765CBA807EE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ED7C0D8F-9A08-C249-BE56-D809009FB544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0532792-5060-1746-B0E5-B75B05DC5651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0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/>
              <p:nvPr/>
            </p:nvSpPr>
            <p:spPr>
              <a:xfrm>
                <a:off x="577570" y="1327832"/>
                <a:ext cx="8208168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暴力做法</a:t>
                </a: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枚举</a:t>
                </a:r>
                <a:r>
                  <a:rPr lang="en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ABCD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中的每个数，四重循环，时间复杂度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+mn-ea"/>
                          </a:rPr>
                          <m:t>4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" i="1" dirty="0">
                        <a:latin typeface="Cambria Math" panose="02040503050406030204" pitchFamily="18" charset="0"/>
                        <a:sym typeface="+mn-ea"/>
                      </a:rPr>
                      <m:t>4000 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运行超时</a:t>
                </a:r>
              </a:p>
              <a:p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8208168" cy="5393644"/>
              </a:xfrm>
              <a:prstGeom prst="rect">
                <a:avLst/>
              </a:prstGeom>
              <a:blipFill>
                <a:blip r:embed="rId2"/>
                <a:stretch>
                  <a:fillRect l="-309" t="-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4A60ED3-D149-7540-8BFA-64DBF5A30E93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49D0C5-4E81-DE48-82C7-52C83F91C342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796B040-99E0-0148-8493-C845589D2BD1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03CC7DC-A3BA-2E40-BB7C-A1FEF45FF49B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68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39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/>
              <p:nvPr/>
            </p:nvSpPr>
            <p:spPr>
              <a:xfrm>
                <a:off x="577570" y="1327832"/>
                <a:ext cx="8208168" cy="5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可以少枚举点？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4000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的话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的时间复杂度可以接受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枚举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，然后枚举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C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D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，两重循环！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枚举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C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D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的时候计算它的相反数在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中出现多少次！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也就是计算一个数在有序数列中第一次和最后一次出现的位置！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占位符 2">
                <a:extLst>
                  <a:ext uri="{FF2B5EF4-FFF2-40B4-BE49-F238E27FC236}">
                    <a16:creationId xmlns:a16="http://schemas.microsoft.com/office/drawing/2014/main" id="{0461C4FE-651C-484C-AF50-5B38BF17C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8208168" cy="5393644"/>
              </a:xfrm>
              <a:prstGeom prst="rect">
                <a:avLst/>
              </a:prstGeom>
              <a:blipFill>
                <a:blip r:embed="rId2"/>
                <a:stretch>
                  <a:fillRect l="-309" t="-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B3D32E3-AE47-C341-9E66-7982E67AD6C6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5039C4-4C6F-D140-82EF-25D269A34B07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E8F5E562-1180-0641-83C7-DCA21BF906DB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68E0C56-9DC9-8A42-861F-DBD4E9DF75B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490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9">
            <a:extLst>
              <a:ext uri="{FF2B5EF4-FFF2-40B4-BE49-F238E27FC236}">
                <a16:creationId xmlns:a16="http://schemas.microsoft.com/office/drawing/2014/main" id="{CC2B4607-D324-408E-83BE-1FE9469C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1D9900A-E3A4-43F2-B7EB-E00200672F47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B80A76-0563-46EA-810B-7AE33AC44B1F}"/>
              </a:ext>
            </a:extLst>
          </p:cNvPr>
          <p:cNvSpPr txBox="1"/>
          <p:nvPr/>
        </p:nvSpPr>
        <p:spPr>
          <a:xfrm>
            <a:off x="154317" y="138113"/>
            <a:ext cx="8450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FE035A-FBD9-314B-B7D4-CCD902E1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643642"/>
            <a:ext cx="8081705" cy="60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0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2782219E-605B-4A0D-8F55-E46229B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/>
        </p:blipFill>
        <p:spPr>
          <a:xfrm>
            <a:off x="-4819" y="-12326"/>
            <a:ext cx="9157963" cy="408626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Real Binary 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40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6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675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4131F2DF-A16E-C448-8445-F5456F61DF8D}"/>
                  </a:ext>
                </a:extLst>
              </p:cNvPr>
              <p:cNvSpPr/>
              <p:nvPr/>
            </p:nvSpPr>
            <p:spPr>
              <a:xfrm>
                <a:off x="594916" y="1270000"/>
                <a:ext cx="8208168" cy="4895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4400">
                  <a:spcBef>
                    <a:spcPts val="700"/>
                  </a:spcBef>
                  <a:buSzPct val="100000"/>
                  <a:buFont typeface="Arial" panose="020B0604020202020204"/>
                  <a:defRPr sz="51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342900" indent="-342900" defTabSz="914400">
                  <a:spcBef>
                    <a:spcPts val="700"/>
                  </a:spcBef>
                  <a:buSzPct val="100000"/>
                  <a:buFont typeface="Arial" panose="020B0604020202020204"/>
                  <a:defRPr sz="51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1.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求方程：</a:t>
                </a:r>
              </a:p>
              <a:p>
                <a:pPr marL="342900" indent="-342900" defTabSz="914400">
                  <a:spcBef>
                    <a:spcPts val="700"/>
                  </a:spcBef>
                  <a:buSzPct val="100000"/>
                  <a:buFont typeface="Arial" panose="020B0604020202020204"/>
                  <a:defRPr sz="5100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sym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sym typeface="+mn-ea"/>
                          </a:rPr>
                          <m:t>6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sym typeface="+mn-ea"/>
                      </a:rPr>
                      <m:t>2014</m:t>
                    </m:r>
                  </m:oMath>
                </a14:m>
                <a:endPara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342900" indent="-342900" defTabSz="914400">
                  <a:spcBef>
                    <a:spcPts val="700"/>
                  </a:spcBef>
                  <a:buSzPct val="100000"/>
                  <a:buFont typeface="Arial" panose="020B0604020202020204"/>
                  <a:defRPr sz="51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sym typeface="+mn-ea"/>
                      </a:rPr>
                      <m:t>0,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sym typeface="+mn-ea"/>
                      </a:rPr>
                      <m:t>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的一个解。</a:t>
                </a:r>
              </a:p>
              <a:p>
                <a:pPr marL="342900" indent="-342900" defTabSz="914400">
                  <a:spcBef>
                    <a:spcPts val="700"/>
                  </a:spcBef>
                  <a:buSzPct val="100000"/>
                  <a:buFont typeface="Arial" panose="020B0604020202020204"/>
                  <a:defRPr sz="51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小数点后精确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5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位。</a:t>
                </a: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4131F2DF-A16E-C448-8445-F5456F61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6" y="1270000"/>
                <a:ext cx="8208168" cy="4895850"/>
              </a:xfrm>
              <a:prstGeom prst="rect">
                <a:avLst/>
              </a:prstGeom>
              <a:blipFill>
                <a:blip r:embed="rId2"/>
                <a:stretch>
                  <a:fillRect l="-4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15935EB-33EB-D84D-94D2-C17EED082D6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D5438A-4702-4548-B62D-2648B92891F2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F890C25-8D09-B54D-83B2-D5D65DC803A0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9E643B-7DA9-EE4B-AF52-28740FA6FB03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076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4871ED-2A04-E54A-963D-F8BB25F0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1009650"/>
            <a:ext cx="6484620" cy="4838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CBC855-DCCB-7148-BF9A-6B1AB34D66E0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1C45F7-FE87-4E42-A389-D081015C00CD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65E69A59-FB9D-FB4E-9941-C6E1439C46AA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5C65E5-8C32-F747-A01C-E3F149F7A0B8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426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D38EF-589E-E94A-9588-1AD12950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009650"/>
            <a:ext cx="6461760" cy="48387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BEB5A3-B812-E14D-B2FB-A77814557191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35500B-3018-9245-B44C-16E24C11D780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DDB42DE-7BFA-8F44-B3F8-B192BEF0F85C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111FC4-A9AE-434A-B86B-4086206B37CC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0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4B723D-2B56-1045-B16F-02DD0698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1002030"/>
            <a:ext cx="6469380" cy="48539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F930E2-B4CE-BD42-B17B-6828B1E5B2B3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4166D9-E3A5-0C46-8C98-0E0B162F75F0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9E11AC0E-CC09-C444-AB78-8116052E4683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5A52C8E-DC1E-AE44-A58B-8AEF7114639B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763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022D29-A50D-D840-84AA-440C96345C52}"/>
              </a:ext>
            </a:extLst>
          </p:cNvPr>
          <p:cNvSpPr txBox="1"/>
          <p:nvPr/>
        </p:nvSpPr>
        <p:spPr>
          <a:xfrm>
            <a:off x="577570" y="132783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F28D8C-E48B-9542-98C7-C4BCC917B50F}"/>
                  </a:ext>
                </a:extLst>
              </p:cNvPr>
              <p:cNvSpPr txBox="1"/>
              <p:nvPr/>
            </p:nvSpPr>
            <p:spPr>
              <a:xfrm>
                <a:off x="577570" y="1880592"/>
                <a:ext cx="7196137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eps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用来控制精度误差，题目要求答案保留小数点后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位，也就是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𝟓</m:t>
                        </m:r>
                      </m:sup>
                    </m:sSup>
                  </m:oMath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F28D8C-E48B-9542-98C7-C4BCC917B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880592"/>
                <a:ext cx="7196137" cy="379656"/>
              </a:xfrm>
              <a:prstGeom prst="rect">
                <a:avLst/>
              </a:prstGeom>
              <a:blipFill>
                <a:blip r:embed="rId2"/>
                <a:stretch>
                  <a:fillRect l="-528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66EC90-5E94-014A-B0A1-9DA50888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2609278"/>
            <a:ext cx="4216400" cy="3098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1892468-4263-864A-B38D-B8FC4F9FE044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027070-C51D-CB45-8FB5-475396C6486B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FB9C0052-3C4F-1940-A449-88D9FA4897D0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8DD12E-E54C-AA49-9062-F69E59ACF4AD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787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022D29-A50D-D840-84AA-440C96345C52}"/>
              </a:ext>
            </a:extLst>
          </p:cNvPr>
          <p:cNvSpPr txBox="1"/>
          <p:nvPr/>
        </p:nvSpPr>
        <p:spPr>
          <a:xfrm>
            <a:off x="577570" y="132783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91FDB4-FEEE-3C4D-B1F6-204617715759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FD52E8D-821C-8545-BC93-14D14D2D1123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9B43A559-B3CD-9749-AB41-AAE7B9E0E134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5BEE268-C23D-844D-AA9E-795AE2ECC7CA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8DE66E-4ACB-BF4A-BDEE-1DFD44068DEA}"/>
                  </a:ext>
                </a:extLst>
              </p:cNvPr>
              <p:cNvSpPr txBox="1"/>
              <p:nvPr/>
            </p:nvSpPr>
            <p:spPr>
              <a:xfrm>
                <a:off x="577570" y="1880592"/>
                <a:ext cx="875265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每一次迭代区间长度减小一半，当区间长度小于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时即可停止，需要迭代多少次？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8DE66E-4ACB-BF4A-BDEE-1DFD4406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880592"/>
                <a:ext cx="8752652" cy="379656"/>
              </a:xfrm>
              <a:prstGeom prst="rect">
                <a:avLst/>
              </a:prstGeom>
              <a:blipFill>
                <a:blip r:embed="rId2"/>
                <a:stretch>
                  <a:fillRect l="-434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B4AD74B-56F2-7C4E-A536-C572B47FE8D9}"/>
                  </a:ext>
                </a:extLst>
              </p:cNvPr>
              <p:cNvSpPr txBox="1"/>
              <p:nvPr/>
            </p:nvSpPr>
            <p:spPr>
              <a:xfrm>
                <a:off x="577570" y="2605230"/>
                <a:ext cx="4687437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区间长度从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减少到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，变化幅度为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B4AD74B-56F2-7C4E-A536-C572B47F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2605230"/>
                <a:ext cx="4687437" cy="379656"/>
              </a:xfrm>
              <a:prstGeom prst="rect">
                <a:avLst/>
              </a:prstGeom>
              <a:blipFill>
                <a:blip r:embed="rId3"/>
                <a:stretch>
                  <a:fillRect l="-809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C5A272-5E97-0045-81FC-DC6FB8F04DEE}"/>
                  </a:ext>
                </a:extLst>
              </p:cNvPr>
              <p:cNvSpPr txBox="1"/>
              <p:nvPr/>
            </p:nvSpPr>
            <p:spPr>
              <a:xfrm>
                <a:off x="5149579" y="2605230"/>
                <a:ext cx="152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⁡(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20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C5A272-5E97-0045-81FC-DC6FB8F0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79" y="2605230"/>
                <a:ext cx="152952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7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6D109-59E8-8349-A64F-44DC52F4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3262106"/>
            <a:ext cx="4254500" cy="28067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7B17A2-84D3-894F-8505-0AC26F7F81B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38AF04-28C3-1D4D-A11E-F1FCEBC2948E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E67FC0D6-0A79-B841-8A8F-D69BC371A884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71684-765D-BC43-BD13-21DBC03556D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浮点二分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507C119-867D-6042-9EBA-4FD84EE777F1}"/>
              </a:ext>
            </a:extLst>
          </p:cNvPr>
          <p:cNvSpPr txBox="1"/>
          <p:nvPr/>
        </p:nvSpPr>
        <p:spPr>
          <a:xfrm>
            <a:off x="577570" y="132783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6D55DC-30FF-1147-9AA3-83398D620C3F}"/>
                  </a:ext>
                </a:extLst>
              </p:cNvPr>
              <p:cNvSpPr txBox="1"/>
              <p:nvPr/>
            </p:nvSpPr>
            <p:spPr>
              <a:xfrm>
                <a:off x="577570" y="1880592"/>
                <a:ext cx="875265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每一次迭代区间长度减小一半，当区间长度小于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时即可停止，需要迭代多少次？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6D55DC-30FF-1147-9AA3-83398D620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880592"/>
                <a:ext cx="8752652" cy="379656"/>
              </a:xfrm>
              <a:prstGeom prst="rect">
                <a:avLst/>
              </a:prstGeom>
              <a:blipFill>
                <a:blip r:embed="rId3"/>
                <a:stretch>
                  <a:fillRect l="-434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81F6D6-F094-A647-A7C1-861E64C8488E}"/>
                  </a:ext>
                </a:extLst>
              </p:cNvPr>
              <p:cNvSpPr txBox="1"/>
              <p:nvPr/>
            </p:nvSpPr>
            <p:spPr>
              <a:xfrm>
                <a:off x="577570" y="2605230"/>
                <a:ext cx="4687437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区间长度从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减少到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，变化幅度为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81F6D6-F094-A647-A7C1-861E64C8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2605230"/>
                <a:ext cx="4687437" cy="379656"/>
              </a:xfrm>
              <a:prstGeom prst="rect">
                <a:avLst/>
              </a:prstGeom>
              <a:blipFill>
                <a:blip r:embed="rId4"/>
                <a:stretch>
                  <a:fillRect l="-809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3C742D-C1EA-FE4F-98E6-6BA6F362A62B}"/>
                  </a:ext>
                </a:extLst>
              </p:cNvPr>
              <p:cNvSpPr txBox="1"/>
              <p:nvPr/>
            </p:nvSpPr>
            <p:spPr>
              <a:xfrm>
                <a:off x="5149579" y="2605230"/>
                <a:ext cx="152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⁡(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20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3C742D-C1EA-FE4F-98E6-6BA6F362A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79" y="2605230"/>
                <a:ext cx="1529521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044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2782219E-605B-4A0D-8F55-E46229B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/>
        </p:blipFill>
        <p:spPr>
          <a:xfrm>
            <a:off x="-4819" y="-12326"/>
            <a:ext cx="9157963" cy="408626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二分答案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Bisection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7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2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658592" y="13345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只要是单调的，都可以二分！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FA8BC3-DA2A-864E-B6B0-005E8A4B635D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3E74E77-0203-F14E-B10B-9AA3A04193F5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878AD29C-FE54-A54B-A1DC-F06617CDCC20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7E0C6DC-ABE2-C34B-B1E7-C1319B110DDC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二分答案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61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2782219E-605B-4A0D-8F55-E46229B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2"/>
          <a:stretch/>
        </p:blipFill>
        <p:spPr>
          <a:xfrm>
            <a:off x="-19966" y="-13683"/>
            <a:ext cx="9200542" cy="395734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outline of course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1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085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1028700" y="4973681"/>
            <a:ext cx="461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中位数为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106AD7-B2BE-E84B-8F63-05AC3B3D971F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F34A6F-363F-E74C-9494-5F68FDBFE900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DEC7515F-20B0-804D-85AE-24B41A91A21D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97DD4A-A54D-4C4A-AE1D-74E8246D2361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占位符 2">
                <a:extLst>
                  <a:ext uri="{FF2B5EF4-FFF2-40B4-BE49-F238E27FC236}">
                    <a16:creationId xmlns:a16="http://schemas.microsoft.com/office/drawing/2014/main" id="{92E89290-9428-B749-B125-6CB21CA56B75}"/>
                  </a:ext>
                </a:extLst>
              </p:cNvPr>
              <p:cNvSpPr/>
              <p:nvPr/>
            </p:nvSpPr>
            <p:spPr>
              <a:xfrm>
                <a:off x="605790" y="1275036"/>
                <a:ext cx="8208168" cy="2330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1" lang="en-US" altLang="zh-CN" dirty="0"/>
                  <a:t>ZJM</a:t>
                </a:r>
                <a:r>
                  <a:rPr kumimoji="1" lang="zh-CN" altLang="en-US" dirty="0"/>
                  <a:t>拿到了一个神奇的数列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kumimoji="1" lang="zh-CN" altLang="en-US" dirty="0"/>
                  <a:t>），里面有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zh-CN" altLang="en-US" dirty="0"/>
                  <a:t>）个数。为了研究宇宙的真相，他又构造了一个神奇的数列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，定义</a:t>
                </a:r>
                <a:r>
                  <a:rPr kumimoji="1" lang="en-US" altLang="zh-CN" dirty="0"/>
                  <a:t>B=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1≤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dirty="0"/>
                  <a:t>。现在</a:t>
                </a:r>
                <a:r>
                  <a:rPr kumimoji="1" lang="en-US" altLang="zh-CN" dirty="0"/>
                  <a:t>ZJM</a:t>
                </a:r>
                <a:r>
                  <a:rPr kumimoji="1" lang="zh-CN" altLang="en-US" dirty="0"/>
                  <a:t>想知道数列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的中位数是什么。当数列长度为偶数时，定义它的中位数为第</a:t>
                </a:r>
                <a:r>
                  <a:rPr kumimoji="1" lang="en-US" altLang="zh-CN" dirty="0"/>
                  <a:t>[</a:t>
                </a:r>
                <a:r>
                  <a:rPr kumimoji="1" lang="zh-CN" altLang="en-US" dirty="0"/>
                  <a:t>长度</a:t>
                </a:r>
                <a:r>
                  <a:rPr kumimoji="1" lang="en-US" altLang="zh-CN" dirty="0"/>
                  <a:t>/2]</a:t>
                </a:r>
                <a:r>
                  <a:rPr kumimoji="1" lang="zh-CN" altLang="en-US" dirty="0"/>
                  <a:t>个。</a:t>
                </a:r>
                <a:endParaRPr kumimoji="1" lang="en-US" altLang="zh-CN" dirty="0"/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占位符 2">
                <a:extLst>
                  <a:ext uri="{FF2B5EF4-FFF2-40B4-BE49-F238E27FC236}">
                    <a16:creationId xmlns:a16="http://schemas.microsoft.com/office/drawing/2014/main" id="{92E89290-9428-B749-B125-6CB21CA56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1275036"/>
                <a:ext cx="8208168" cy="2330012"/>
              </a:xfrm>
              <a:prstGeom prst="rect">
                <a:avLst/>
              </a:prstGeom>
              <a:blipFill>
                <a:blip r:embed="rId2"/>
                <a:stretch>
                  <a:fillRect l="-619" t="-1622" r="-4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CE10389-6E87-3E4C-B57B-74B69480E15A}"/>
                  </a:ext>
                </a:extLst>
              </p:cNvPr>
              <p:cNvSpPr txBox="1"/>
              <p:nvPr/>
            </p:nvSpPr>
            <p:spPr>
              <a:xfrm>
                <a:off x="1028700" y="3876593"/>
                <a:ext cx="147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={1, 3, 2, 4}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CE10389-6E87-3E4C-B57B-74B69480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876593"/>
                <a:ext cx="1470787" cy="276999"/>
              </a:xfrm>
              <a:prstGeom prst="rect">
                <a:avLst/>
              </a:prstGeom>
              <a:blipFill>
                <a:blip r:embed="rId3"/>
                <a:stretch>
                  <a:fillRect l="-2564" r="-427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67B9A7-7CDD-A44C-92DB-D70A46701CFF}"/>
                  </a:ext>
                </a:extLst>
              </p:cNvPr>
              <p:cNvSpPr txBox="1"/>
              <p:nvPr/>
            </p:nvSpPr>
            <p:spPr>
              <a:xfrm>
                <a:off x="1028700" y="4425137"/>
                <a:ext cx="1904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={1, 1, 1, 2, 2, 3}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67B9A7-7CDD-A44C-92DB-D70A46701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425137"/>
                <a:ext cx="1904176" cy="276999"/>
              </a:xfrm>
              <a:prstGeom prst="rect">
                <a:avLst/>
              </a:prstGeom>
              <a:blipFill>
                <a:blip r:embed="rId4"/>
                <a:stretch>
                  <a:fillRect l="-1987" r="-331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33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/>
              <p:nvPr/>
            </p:nvSpPr>
            <p:spPr>
              <a:xfrm>
                <a:off x="551912" y="1334548"/>
                <a:ext cx="840438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暴力做法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枚举</a:t>
                </a:r>
                <a:r>
                  <a:rPr kumimoji="1"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j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将数列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计算出来，然后取它的中位数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时间复杂度和空间复杂度均为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，无法接受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12" y="1334548"/>
                <a:ext cx="8404385" cy="1477328"/>
              </a:xfrm>
              <a:prstGeom prst="rect">
                <a:avLst/>
              </a:prstGeom>
              <a:blipFill>
                <a:blip r:embed="rId2"/>
                <a:stretch>
                  <a:fillRect l="-452" t="-1709" b="-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9A7815-9FDC-4942-9A86-71AC9F71F429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622126-7DC3-9349-B7DB-5BC3E35C21E9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3339D216-3D89-104A-87FE-7C3C9E30CEB5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3E420EE-49F8-AF40-B0E2-A1C3EF6864F2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9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551912" y="1334548"/>
            <a:ext cx="8404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换一个思路。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如果给定一个数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，如何判断它是不是中位数？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在数列中的名次即可。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从小到大排的名次比中位数小，说明什么？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比中位数要小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从小到大排的名次比中位数大，说明什么？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比中位数要大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从小到大排的名次等于中位数，说明什么？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就是中位数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结论：满足单调性，可以二分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F4E2C-4961-3347-A3EF-55059FB0811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9C5BE0-92AB-754C-ADEF-D1752D6B419B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ABEBD46E-4314-D94C-B43C-992DBA49BBE9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19F8DB-85B6-F445-B762-D3E182417E73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3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/>
              <p:nvPr/>
            </p:nvSpPr>
            <p:spPr>
              <a:xfrm>
                <a:off x="551912" y="1334548"/>
                <a:ext cx="8404385" cy="262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怎样计算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的名次？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如果将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从小到大排列可以去绝对值。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那么计算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的二元组对数即可。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移项可得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枚举下标</a:t>
                </a:r>
                <a:r>
                  <a:rPr kumimoji="1"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然后计算满足条件的下标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的个数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	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也可以二分！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12" y="1334548"/>
                <a:ext cx="8404385" cy="2629951"/>
              </a:xfrm>
              <a:prstGeom prst="rect">
                <a:avLst/>
              </a:prstGeom>
              <a:blipFill>
                <a:blip r:embed="rId2"/>
                <a:stretch>
                  <a:fillRect l="-452" t="-962" b="-2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B52D513-F644-E54F-B0D3-AC3358CEAF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E709FC-BF7F-DB49-B3B7-CE1439C8B654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F2B3080F-3695-254A-B5E4-FECBBD19D27E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2CE8EEE-E504-AB4C-862E-FA56EAF98FD4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45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551912" y="1334548"/>
            <a:ext cx="8404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当然我们也可以换个角度来思考一下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想象存在这样一个数组，这个数组的前半部分全是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，后半部分全是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这个数组可以有这样的含义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a[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]=1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，表明当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p=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的排名小于中位数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a[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]=0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，表明当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p=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的排名等于或大于中位数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F4E2C-4961-3347-A3EF-55059FB0811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9C5BE0-92AB-754C-ADEF-D1752D6B419B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ABEBD46E-4314-D94C-B43C-992DBA49BBE9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19F8DB-85B6-F445-B762-D3E182417E73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8D43459-86A0-774A-B993-34750667D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387548"/>
              </p:ext>
            </p:extLst>
          </p:nvPr>
        </p:nvGraphicFramePr>
        <p:xfrm>
          <a:off x="1198880" y="3678001"/>
          <a:ext cx="6394450" cy="76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X-1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X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R-2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R-1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53F9729-5319-C044-9593-D713C6DCC196}"/>
              </a:ext>
            </a:extLst>
          </p:cNvPr>
          <p:cNvSpPr txBox="1"/>
          <p:nvPr/>
        </p:nvSpPr>
        <p:spPr>
          <a:xfrm>
            <a:off x="605791" y="4844178"/>
            <a:ext cx="806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为最大可能的答案，在这个题中可以是数列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的最大值，也就是数列</a:t>
            </a:r>
            <a:r>
              <a:rPr kumimoji="1" lang="en-US" altLang="zh-CN" dirty="0"/>
              <a:t>X</a:t>
            </a:r>
            <a:r>
              <a:rPr kumimoji="1" lang="zh-CN" altLang="en-US" dirty="0"/>
              <a:t>中最大值和最小值的差</a:t>
            </a:r>
          </a:p>
        </p:txBody>
      </p:sp>
    </p:spTree>
    <p:extLst>
      <p:ext uri="{BB962C8B-B14F-4D97-AF65-F5344CB8AC3E}">
        <p14:creationId xmlns:p14="http://schemas.microsoft.com/office/powerpoint/2010/main" val="241721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551912" y="1334548"/>
            <a:ext cx="8404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如果从这个角度来考虑的话，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就是我们要的答案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我们的任务变成了求这个数组中第一个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出现的位置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但很明显的一点是我们不可能直接把这个数组求出来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具体的写法可以参考第一个小任务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思考一下应该修改哪些地方？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F4E2C-4961-3347-A3EF-55059FB08117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9C5BE0-92AB-754C-ADEF-D1752D6B419B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ABEBD46E-4314-D94C-B43C-992DBA49BBE9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19F8DB-85B6-F445-B762-D3E182417E73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  <p:pic>
        <p:nvPicPr>
          <p:cNvPr id="13" name="图片 12" descr="电脑屏幕的照片上有文字&#10;&#10;描述已自动生成">
            <a:extLst>
              <a:ext uri="{FF2B5EF4-FFF2-40B4-BE49-F238E27FC236}">
                <a16:creationId xmlns:a16="http://schemas.microsoft.com/office/drawing/2014/main" id="{553BA71D-8BC8-964C-A466-BC6DCD114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72" y="3383554"/>
            <a:ext cx="4791325" cy="26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/>
              <p:nvPr/>
            </p:nvSpPr>
            <p:spPr>
              <a:xfrm>
                <a:off x="551912" y="1334548"/>
                <a:ext cx="840438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总结：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二分答案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，枚举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+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二分计算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的名次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𝑛𝑙𝑜𝑔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二分答案还可以解决一类问题：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	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最大值最小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最小值最大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80905-6C8E-CC4D-B6B4-113D648D4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12" y="1334548"/>
                <a:ext cx="8404385" cy="2862322"/>
              </a:xfrm>
              <a:prstGeom prst="rect">
                <a:avLst/>
              </a:prstGeom>
              <a:blipFill>
                <a:blip r:embed="rId2"/>
                <a:stretch>
                  <a:fillRect l="-452" t="-885" b="-2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E5CF95F-9959-9A46-A93E-DAD06B785054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59B458-FF2C-8F4F-A061-D4F87EF5106A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6777A05-BCF9-D540-A33E-46D5D2FEBEAB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F467387-8C67-AF4D-9987-022A122464A9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05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贪心问题证明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F0BE4-EF7B-BC4A-973C-86C80D79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8" y="1689709"/>
            <a:ext cx="8648963" cy="37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4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0905-6C8E-CC4D-B6B4-113D648D44B9}"/>
              </a:ext>
            </a:extLst>
          </p:cNvPr>
          <p:cNvSpPr txBox="1"/>
          <p:nvPr/>
        </p:nvSpPr>
        <p:spPr>
          <a:xfrm>
            <a:off x="551912" y="1334548"/>
            <a:ext cx="8404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例一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easy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题目链接会放到群里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CF95F-9959-9A46-A93E-DAD06B785054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59B458-FF2C-8F4F-A061-D4F87EF5106A}"/>
              </a:ext>
            </a:extLst>
          </p:cNvPr>
          <p:cNvGrpSpPr/>
          <p:nvPr/>
        </p:nvGrpSpPr>
        <p:grpSpPr>
          <a:xfrm>
            <a:off x="182880" y="497828"/>
            <a:ext cx="7410450" cy="523220"/>
            <a:chOff x="190500" y="383560"/>
            <a:chExt cx="7410450" cy="52322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6777A05-BCF9-D540-A33E-46D5D2FEBEAB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F467387-8C67-AF4D-9987-022A122464A9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954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50">
            <a:extLst>
              <a:ext uri="{FF2B5EF4-FFF2-40B4-BE49-F238E27FC236}">
                <a16:creationId xmlns:a16="http://schemas.microsoft.com/office/drawing/2014/main" id="{7C97C765-7438-408F-98B1-61953A3EDA52}"/>
              </a:ext>
            </a:extLst>
          </p:cNvPr>
          <p:cNvSpPr/>
          <p:nvPr/>
        </p:nvSpPr>
        <p:spPr>
          <a:xfrm>
            <a:off x="1042747" y="1572431"/>
            <a:ext cx="7048982" cy="2380629"/>
          </a:xfrm>
          <a:prstGeom prst="roundRect">
            <a:avLst>
              <a:gd name="adj" fmla="val 3205"/>
            </a:avLst>
          </a:prstGeom>
          <a:solidFill>
            <a:srgbClr val="F040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9DF6BBE8-9141-4727-ABF1-AEA2D96DADC4}"/>
              </a:ext>
            </a:extLst>
          </p:cNvPr>
          <p:cNvSpPr/>
          <p:nvPr/>
        </p:nvSpPr>
        <p:spPr>
          <a:xfrm>
            <a:off x="712872" y="1658678"/>
            <a:ext cx="7708739" cy="2380629"/>
          </a:xfrm>
          <a:prstGeom prst="roundRect">
            <a:avLst>
              <a:gd name="adj" fmla="val 3205"/>
            </a:avLst>
          </a:prstGeom>
          <a:solidFill>
            <a:srgbClr val="C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11311CE-7BE2-417D-BA0D-58B9B37A455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4" b="22554"/>
          <a:stretch/>
        </p:blipFill>
        <p:spPr>
          <a:xfrm>
            <a:off x="506036" y="1780126"/>
            <a:ext cx="8143875" cy="2532252"/>
          </a:xfrm>
        </p:spPr>
      </p:pic>
      <p:sp>
        <p:nvSpPr>
          <p:cNvPr id="16" name="标题 15">
            <a:extLst>
              <a:ext uri="{FF2B5EF4-FFF2-40B4-BE49-F238E27FC236}">
                <a16:creationId xmlns:a16="http://schemas.microsoft.com/office/drawing/2014/main" id="{4273EB64-C4B1-4603-ADF3-56ADDD91D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8527" y="4770562"/>
            <a:ext cx="1538883" cy="415498"/>
          </a:xfrm>
        </p:spPr>
        <p:txBody>
          <a:bodyPr/>
          <a:lstStyle/>
          <a:p>
            <a:r>
              <a:rPr lang="zh-CN" altLang="en-US" dirty="0">
                <a:solidFill>
                  <a:srgbClr val="F04049"/>
                </a:solidFill>
              </a:rPr>
              <a:t>感谢收听</a:t>
            </a:r>
          </a:p>
        </p:txBody>
      </p:sp>
      <p:sp>
        <p:nvSpPr>
          <p:cNvPr id="17" name="副标题 16">
            <a:extLst>
              <a:ext uri="{FF2B5EF4-FFF2-40B4-BE49-F238E27FC236}">
                <a16:creationId xmlns:a16="http://schemas.microsoft.com/office/drawing/2014/main" id="{0E25D9B1-8068-423B-B367-9A278151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7723" y="5385125"/>
            <a:ext cx="2008563" cy="186974"/>
          </a:xfrm>
        </p:spPr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992B8DCA-C8B1-4058-BD60-42E1E5C9D5C6}"/>
              </a:ext>
            </a:extLst>
          </p:cNvPr>
          <p:cNvSpPr/>
          <p:nvPr/>
        </p:nvSpPr>
        <p:spPr>
          <a:xfrm>
            <a:off x="516770" y="1780126"/>
            <a:ext cx="8133141" cy="2532251"/>
          </a:xfrm>
          <a:prstGeom prst="roundRect">
            <a:avLst>
              <a:gd name="adj" fmla="val 1842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7C4845-1E26-4439-A586-4FBF1ADF0F02}"/>
              </a:ext>
            </a:extLst>
          </p:cNvPr>
          <p:cNvGrpSpPr/>
          <p:nvPr/>
        </p:nvGrpSpPr>
        <p:grpSpPr>
          <a:xfrm>
            <a:off x="2571245" y="2481239"/>
            <a:ext cx="3970325" cy="1044501"/>
            <a:chOff x="3428314" y="1982436"/>
            <a:chExt cx="5293767" cy="1392668"/>
          </a:xfrm>
        </p:grpSpPr>
        <p:pic>
          <p:nvPicPr>
            <p:cNvPr id="1028" name="Picture 4" descr="https://www.qt86.com/cache/1546963581_272959.png">
              <a:extLst>
                <a:ext uri="{FF2B5EF4-FFF2-40B4-BE49-F238E27FC236}">
                  <a16:creationId xmlns:a16="http://schemas.microsoft.com/office/drawing/2014/main" id="{1C3B3EDA-22D9-4992-8A2A-C4DB1A6B1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10" b="50000"/>
            <a:stretch/>
          </p:blipFill>
          <p:spPr bwMode="auto">
            <a:xfrm>
              <a:off x="3428314" y="198243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https://www.qt86.com/cache/1546963581_272959.png">
              <a:extLst>
                <a:ext uri="{FF2B5EF4-FFF2-40B4-BE49-F238E27FC236}">
                  <a16:creationId xmlns:a16="http://schemas.microsoft.com/office/drawing/2014/main" id="{1316FE60-AC38-4652-A7DE-00415CDF6E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3510"/>
            <a:stretch/>
          </p:blipFill>
          <p:spPr bwMode="auto">
            <a:xfrm>
              <a:off x="4788570" y="259351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B5365748-14FF-4AAF-81D0-FE0C28B5BFFA}"/>
              </a:ext>
            </a:extLst>
          </p:cNvPr>
          <p:cNvSpPr/>
          <p:nvPr/>
        </p:nvSpPr>
        <p:spPr>
          <a:xfrm>
            <a:off x="-106680" y="5707380"/>
            <a:ext cx="9464040" cy="1925685"/>
          </a:xfrm>
          <a:prstGeom prst="ellipse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8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贪心问题证明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课程脉络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F0BE4-EF7B-BC4A-973C-86C80D79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8" y="1689709"/>
            <a:ext cx="8648963" cy="37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6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2782219E-605B-4A0D-8F55-E46229B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0" t="21731" r="3927" b="218"/>
          <a:stretch/>
        </p:blipFill>
        <p:spPr>
          <a:xfrm>
            <a:off x="-100584" y="-9144"/>
            <a:ext cx="9253729" cy="416139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61007BA-07C3-4DD8-8798-7D3173F7E471}"/>
              </a:ext>
            </a:extLst>
          </p:cNvPr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F9A6B05-7ED5-4F7C-AA64-18A3F997F137}"/>
                </a:ext>
              </a:extLst>
            </p:cNvPr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9A6EA4-4FF5-4E8E-AB8F-7349BE02CD5E}"/>
                </a:ext>
              </a:extLst>
            </p:cNvPr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5C651A-F6BF-4D75-A3D1-DDEB8CCADD03}"/>
                </a:ext>
              </a:extLst>
            </p:cNvPr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167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>
            <a:extLst>
              <a:ext uri="{FF2B5EF4-FFF2-40B4-BE49-F238E27FC236}">
                <a16:creationId xmlns:a16="http://schemas.microsoft.com/office/drawing/2014/main" id="{FE4E37FF-6DE5-4CC8-8FB8-6127CB9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9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Greedy Algorithm</a:t>
            </a: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Proof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D6D6B3-BCF0-4E7E-9E0F-696945C0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2A16DD7-7E56-46E8-99BC-6C95E446C4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63936"/>
              </p:ext>
            </p:extLst>
          </p:nvPr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72306A-C0C4-4EAA-A0CE-7D3D08B3D3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>
              <a:extLst>
                <a:ext uri="{FF2B5EF4-FFF2-40B4-BE49-F238E27FC236}">
                  <a16:creationId xmlns:a16="http://schemas.microsoft.com/office/drawing/2014/main" id="{FDADEC7D-9C4A-4753-B76D-1E0C37349221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>
                <a:extLst>
                  <a:ext uri="{FF2B5EF4-FFF2-40B4-BE49-F238E27FC236}">
                    <a16:creationId xmlns:a16="http://schemas.microsoft.com/office/drawing/2014/main" id="{D98EF6A1-CCEA-404A-AA7F-81F96F9A12C2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>
                <a:extLst>
                  <a:ext uri="{FF2B5EF4-FFF2-40B4-BE49-F238E27FC236}">
                    <a16:creationId xmlns:a16="http://schemas.microsoft.com/office/drawing/2014/main" id="{F254EC13-E0AC-4092-BAFE-B9D379CB19EC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>
                <a:extLst>
                  <a:ext uri="{FF2B5EF4-FFF2-40B4-BE49-F238E27FC236}">
                    <a16:creationId xmlns:a16="http://schemas.microsoft.com/office/drawing/2014/main" id="{CD9A8FD7-138F-4F51-8F50-1A7F398595E5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>
                <a:extLst>
                  <a:ext uri="{FF2B5EF4-FFF2-40B4-BE49-F238E27FC236}">
                    <a16:creationId xmlns:a16="http://schemas.microsoft.com/office/drawing/2014/main" id="{4830FFCB-3E89-4192-8203-0AAB5A627595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>
                <a:extLst>
                  <a:ext uri="{FF2B5EF4-FFF2-40B4-BE49-F238E27FC236}">
                    <a16:creationId xmlns:a16="http://schemas.microsoft.com/office/drawing/2014/main" id="{EF860E45-7BB8-4BAE-8E76-FF26B80DC424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>
                <a:extLst>
                  <a:ext uri="{FF2B5EF4-FFF2-40B4-BE49-F238E27FC236}">
                    <a16:creationId xmlns:a16="http://schemas.microsoft.com/office/drawing/2014/main" id="{47A905E5-018C-47A3-9365-F9BA3A00BA5E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>
                <a:extLst>
                  <a:ext uri="{FF2B5EF4-FFF2-40B4-BE49-F238E27FC236}">
                    <a16:creationId xmlns:a16="http://schemas.microsoft.com/office/drawing/2014/main" id="{B3C50769-1FD6-4599-9F0F-E27B386FCB4E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>
                <a:extLst>
                  <a:ext uri="{FF2B5EF4-FFF2-40B4-BE49-F238E27FC236}">
                    <a16:creationId xmlns:a16="http://schemas.microsoft.com/office/drawing/2014/main" id="{DF39C0CD-F391-4B36-8104-CF10B1316DDB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>
                <a:extLst>
                  <a:ext uri="{FF2B5EF4-FFF2-40B4-BE49-F238E27FC236}">
                    <a16:creationId xmlns:a16="http://schemas.microsoft.com/office/drawing/2014/main" id="{E3313441-9841-486D-9E6A-3820D270968E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>
                <a:extLst>
                  <a:ext uri="{FF2B5EF4-FFF2-40B4-BE49-F238E27FC236}">
                    <a16:creationId xmlns:a16="http://schemas.microsoft.com/office/drawing/2014/main" id="{F55D3F91-D03F-475E-BCF7-B3EEAC951C17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>
                <a:extLst>
                  <a:ext uri="{FF2B5EF4-FFF2-40B4-BE49-F238E27FC236}">
                    <a16:creationId xmlns:a16="http://schemas.microsoft.com/office/drawing/2014/main" id="{63DA53E3-4A5C-4ECF-A17F-7855ECDFA9E2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>
                <a:extLst>
                  <a:ext uri="{FF2B5EF4-FFF2-40B4-BE49-F238E27FC236}">
                    <a16:creationId xmlns:a16="http://schemas.microsoft.com/office/drawing/2014/main" id="{BBFF4709-8B5F-4C3A-A192-3FB0E46EF4CC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>
                <a:extLst>
                  <a:ext uri="{FF2B5EF4-FFF2-40B4-BE49-F238E27FC236}">
                    <a16:creationId xmlns:a16="http://schemas.microsoft.com/office/drawing/2014/main" id="{707FA54D-B4C7-497E-97AC-7EE62AA17D29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>
                <a:extLst>
                  <a:ext uri="{FF2B5EF4-FFF2-40B4-BE49-F238E27FC236}">
                    <a16:creationId xmlns:a16="http://schemas.microsoft.com/office/drawing/2014/main" id="{72C9BFF9-DB34-4164-93D9-EA9400969614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>
                <a:extLst>
                  <a:ext uri="{FF2B5EF4-FFF2-40B4-BE49-F238E27FC236}">
                    <a16:creationId xmlns:a16="http://schemas.microsoft.com/office/drawing/2014/main" id="{114C71F0-2E10-432B-8F4E-F9A3621ACE3A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>
                <a:extLst>
                  <a:ext uri="{FF2B5EF4-FFF2-40B4-BE49-F238E27FC236}">
                    <a16:creationId xmlns:a16="http://schemas.microsoft.com/office/drawing/2014/main" id="{91F4A257-2A0F-4CD8-915C-0D17C78D509D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>
                <a:extLst>
                  <a:ext uri="{FF2B5EF4-FFF2-40B4-BE49-F238E27FC236}">
                    <a16:creationId xmlns:a16="http://schemas.microsoft.com/office/drawing/2014/main" id="{10EE661D-0A71-4477-BCFC-A73FF2DB2545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>
                <a:extLst>
                  <a:ext uri="{FF2B5EF4-FFF2-40B4-BE49-F238E27FC236}">
                    <a16:creationId xmlns:a16="http://schemas.microsoft.com/office/drawing/2014/main" id="{64D7C10C-C1B1-44FA-BB1E-78E008BACE0B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>
                <a:extLst>
                  <a:ext uri="{FF2B5EF4-FFF2-40B4-BE49-F238E27FC236}">
                    <a16:creationId xmlns:a16="http://schemas.microsoft.com/office/drawing/2014/main" id="{7539DE5E-FC79-4564-BE36-C204A33D1E11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>
                <a:extLst>
                  <a:ext uri="{FF2B5EF4-FFF2-40B4-BE49-F238E27FC236}">
                    <a16:creationId xmlns:a16="http://schemas.microsoft.com/office/drawing/2014/main" id="{A365E589-706F-4B3F-B387-7E7476A019D5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>
                <a:extLst>
                  <a:ext uri="{FF2B5EF4-FFF2-40B4-BE49-F238E27FC236}">
                    <a16:creationId xmlns:a16="http://schemas.microsoft.com/office/drawing/2014/main" id="{37DC4535-2BA3-49A9-953E-5F1EDD480300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>
                <a:extLst>
                  <a:ext uri="{FF2B5EF4-FFF2-40B4-BE49-F238E27FC236}">
                    <a16:creationId xmlns:a16="http://schemas.microsoft.com/office/drawing/2014/main" id="{34EE4143-C8BE-463F-BDAE-827CCA818386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>
                <a:extLst>
                  <a:ext uri="{FF2B5EF4-FFF2-40B4-BE49-F238E27FC236}">
                    <a16:creationId xmlns:a16="http://schemas.microsoft.com/office/drawing/2014/main" id="{377801C3-8F19-4720-B7CE-9333FBE3FE4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>
                <a:extLst>
                  <a:ext uri="{FF2B5EF4-FFF2-40B4-BE49-F238E27FC236}">
                    <a16:creationId xmlns:a16="http://schemas.microsoft.com/office/drawing/2014/main" id="{E0289DD6-CB93-48DE-8D9B-2717278C25A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>
                <a:extLst>
                  <a:ext uri="{FF2B5EF4-FFF2-40B4-BE49-F238E27FC236}">
                    <a16:creationId xmlns:a16="http://schemas.microsoft.com/office/drawing/2014/main" id="{F29B1D7E-8DD7-4832-ACF4-E57068D66362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>
                <a:extLst>
                  <a:ext uri="{FF2B5EF4-FFF2-40B4-BE49-F238E27FC236}">
                    <a16:creationId xmlns:a16="http://schemas.microsoft.com/office/drawing/2014/main" id="{78878888-6A96-4EF7-B3A7-E577C7EDD08A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>
                <a:extLst>
                  <a:ext uri="{FF2B5EF4-FFF2-40B4-BE49-F238E27FC236}">
                    <a16:creationId xmlns:a16="http://schemas.microsoft.com/office/drawing/2014/main" id="{7A182396-CA74-4824-B470-C642D9F2ABA3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>
                <a:extLst>
                  <a:ext uri="{FF2B5EF4-FFF2-40B4-BE49-F238E27FC236}">
                    <a16:creationId xmlns:a16="http://schemas.microsoft.com/office/drawing/2014/main" id="{D6505446-CCB2-453A-BC3B-5FC6635D427F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>
                <a:extLst>
                  <a:ext uri="{FF2B5EF4-FFF2-40B4-BE49-F238E27FC236}">
                    <a16:creationId xmlns:a16="http://schemas.microsoft.com/office/drawing/2014/main" id="{C35A3C6B-251F-410F-97DB-7D32485995E8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>
                <a:extLst>
                  <a:ext uri="{FF2B5EF4-FFF2-40B4-BE49-F238E27FC236}">
                    <a16:creationId xmlns:a16="http://schemas.microsoft.com/office/drawing/2014/main" id="{8844E230-DCBB-45FE-B005-A1939B01D62E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>
                <a:extLst>
                  <a:ext uri="{FF2B5EF4-FFF2-40B4-BE49-F238E27FC236}">
                    <a16:creationId xmlns:a16="http://schemas.microsoft.com/office/drawing/2014/main" id="{71C87D3F-62F8-4690-9F40-C572EC2C9058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>
                <a:extLst>
                  <a:ext uri="{FF2B5EF4-FFF2-40B4-BE49-F238E27FC236}">
                    <a16:creationId xmlns:a16="http://schemas.microsoft.com/office/drawing/2014/main" id="{260A95E9-BAD7-4060-BF76-FE7241DDAB8B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>
                <a:extLst>
                  <a:ext uri="{FF2B5EF4-FFF2-40B4-BE49-F238E27FC236}">
                    <a16:creationId xmlns:a16="http://schemas.microsoft.com/office/drawing/2014/main" id="{47D9352D-F8E6-489A-ADC1-2D1AB05280B5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>
              <a:extLst>
                <a:ext uri="{FF2B5EF4-FFF2-40B4-BE49-F238E27FC236}">
                  <a16:creationId xmlns:a16="http://schemas.microsoft.com/office/drawing/2014/main" id="{B1F506E4-E45F-412B-B2C2-FB6FFC8C7544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>
                <a:extLst>
                  <a:ext uri="{FF2B5EF4-FFF2-40B4-BE49-F238E27FC236}">
                    <a16:creationId xmlns:a16="http://schemas.microsoft.com/office/drawing/2014/main" id="{583F7C91-B73F-465E-954E-5564DF87A9D1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>
                <a:extLst>
                  <a:ext uri="{FF2B5EF4-FFF2-40B4-BE49-F238E27FC236}">
                    <a16:creationId xmlns:a16="http://schemas.microsoft.com/office/drawing/2014/main" id="{034632B7-4F2C-48DB-BC75-4D325AECA7E7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>
                <a:extLst>
                  <a:ext uri="{FF2B5EF4-FFF2-40B4-BE49-F238E27FC236}">
                    <a16:creationId xmlns:a16="http://schemas.microsoft.com/office/drawing/2014/main" id="{77E427BA-9336-42BA-8F93-AFBE0BC83AD9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>
                <a:extLst>
                  <a:ext uri="{FF2B5EF4-FFF2-40B4-BE49-F238E27FC236}">
                    <a16:creationId xmlns:a16="http://schemas.microsoft.com/office/drawing/2014/main" id="{8C2EF347-4586-4DCE-BA4E-21E22F7139B9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>
                <a:extLst>
                  <a:ext uri="{FF2B5EF4-FFF2-40B4-BE49-F238E27FC236}">
                    <a16:creationId xmlns:a16="http://schemas.microsoft.com/office/drawing/2014/main" id="{7779A4E8-87D8-4496-A494-674B35972478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>
                <a:extLst>
                  <a:ext uri="{FF2B5EF4-FFF2-40B4-BE49-F238E27FC236}">
                    <a16:creationId xmlns:a16="http://schemas.microsoft.com/office/drawing/2014/main" id="{7F476276-FE05-4EBA-9554-25580868476D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>
                <a:extLst>
                  <a:ext uri="{FF2B5EF4-FFF2-40B4-BE49-F238E27FC236}">
                    <a16:creationId xmlns:a16="http://schemas.microsoft.com/office/drawing/2014/main" id="{ACC74B45-02FF-4F34-8E7E-F082B340D77C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>
                <a:extLst>
                  <a:ext uri="{FF2B5EF4-FFF2-40B4-BE49-F238E27FC236}">
                    <a16:creationId xmlns:a16="http://schemas.microsoft.com/office/drawing/2014/main" id="{53C94A61-654E-4C9F-B270-BEE5DAF51C27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>
              <a:extLst>
                <a:ext uri="{FF2B5EF4-FFF2-40B4-BE49-F238E27FC236}">
                  <a16:creationId xmlns:a16="http://schemas.microsoft.com/office/drawing/2014/main" id="{4CF24D40-3498-4DA2-8E14-09580AC415B4}"/>
                </a:ext>
              </a:extLst>
            </p:cNvPr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>
                <a:extLst>
                  <a:ext uri="{FF2B5EF4-FFF2-40B4-BE49-F238E27FC236}">
                    <a16:creationId xmlns:a16="http://schemas.microsoft.com/office/drawing/2014/main" id="{E6464D9B-1147-40C6-99A2-5C95750CB15A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>
                <a:extLst>
                  <a:ext uri="{FF2B5EF4-FFF2-40B4-BE49-F238E27FC236}">
                    <a16:creationId xmlns:a16="http://schemas.microsoft.com/office/drawing/2014/main" id="{E44D0FD8-BA9E-49AA-AB64-A773F84B6898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>
                <a:extLst>
                  <a:ext uri="{FF2B5EF4-FFF2-40B4-BE49-F238E27FC236}">
                    <a16:creationId xmlns:a16="http://schemas.microsoft.com/office/drawing/2014/main" id="{49DDBFDB-335B-4325-AF48-5124B9B83624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>
                <a:extLst>
                  <a:ext uri="{FF2B5EF4-FFF2-40B4-BE49-F238E27FC236}">
                    <a16:creationId xmlns:a16="http://schemas.microsoft.com/office/drawing/2014/main" id="{5AFF4B30-CA81-40C2-8373-09C2BF4F3143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>
                <a:extLst>
                  <a:ext uri="{FF2B5EF4-FFF2-40B4-BE49-F238E27FC236}">
                    <a16:creationId xmlns:a16="http://schemas.microsoft.com/office/drawing/2014/main" id="{D7F513DE-5227-4385-913C-FD94A6A110D4}"/>
                  </a:ext>
                </a:extLst>
              </p:cNvPr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>
                <a:extLst>
                  <a:ext uri="{FF2B5EF4-FFF2-40B4-BE49-F238E27FC236}">
                    <a16:creationId xmlns:a16="http://schemas.microsoft.com/office/drawing/2014/main" id="{2E2CDD4D-8BA3-4E03-AC3E-820CD74F1660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>
                <a:extLst>
                  <a:ext uri="{FF2B5EF4-FFF2-40B4-BE49-F238E27FC236}">
                    <a16:creationId xmlns:a16="http://schemas.microsoft.com/office/drawing/2014/main" id="{8A1CCE4A-15DD-4C42-8513-D9535FDDF03C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>
                <a:extLst>
                  <a:ext uri="{FF2B5EF4-FFF2-40B4-BE49-F238E27FC236}">
                    <a16:creationId xmlns:a16="http://schemas.microsoft.com/office/drawing/2014/main" id="{971CEEAB-A34D-47A0-AD83-73613FE91380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>
                <a:extLst>
                  <a:ext uri="{FF2B5EF4-FFF2-40B4-BE49-F238E27FC236}">
                    <a16:creationId xmlns:a16="http://schemas.microsoft.com/office/drawing/2014/main" id="{E9E026E9-AC15-4251-9F53-9B3A3D2120D2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>
                <a:extLst>
                  <a:ext uri="{FF2B5EF4-FFF2-40B4-BE49-F238E27FC236}">
                    <a16:creationId xmlns:a16="http://schemas.microsoft.com/office/drawing/2014/main" id="{8D719820-5EE2-44CB-ADE7-FBF794D06C97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>
                <a:extLst>
                  <a:ext uri="{FF2B5EF4-FFF2-40B4-BE49-F238E27FC236}">
                    <a16:creationId xmlns:a16="http://schemas.microsoft.com/office/drawing/2014/main" id="{F1A537BC-8CE6-4592-B04D-5C3F51F74AAA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>
                <a:extLst>
                  <a:ext uri="{FF2B5EF4-FFF2-40B4-BE49-F238E27FC236}">
                    <a16:creationId xmlns:a16="http://schemas.microsoft.com/office/drawing/2014/main" id="{1F055E10-2CFA-402D-B4BE-6C484B6F726F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>
                <a:extLst>
                  <a:ext uri="{FF2B5EF4-FFF2-40B4-BE49-F238E27FC236}">
                    <a16:creationId xmlns:a16="http://schemas.microsoft.com/office/drawing/2014/main" id="{C087F13B-04DA-4831-9592-B08E3C555064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>
                <a:extLst>
                  <a:ext uri="{FF2B5EF4-FFF2-40B4-BE49-F238E27FC236}">
                    <a16:creationId xmlns:a16="http://schemas.microsoft.com/office/drawing/2014/main" id="{898E2424-A94E-4BE8-B296-4E14EF6AAAEF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>
                <a:extLst>
                  <a:ext uri="{FF2B5EF4-FFF2-40B4-BE49-F238E27FC236}">
                    <a16:creationId xmlns:a16="http://schemas.microsoft.com/office/drawing/2014/main" id="{31B755ED-55A4-45AC-9B0C-70B67F6A3BDD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>
                <a:extLst>
                  <a:ext uri="{FF2B5EF4-FFF2-40B4-BE49-F238E27FC236}">
                    <a16:creationId xmlns:a16="http://schemas.microsoft.com/office/drawing/2014/main" id="{3DCBB421-CBF5-4685-84E4-AEBDF3B265CC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>
                <a:extLst>
                  <a:ext uri="{FF2B5EF4-FFF2-40B4-BE49-F238E27FC236}">
                    <a16:creationId xmlns:a16="http://schemas.microsoft.com/office/drawing/2014/main" id="{63B6AFD3-88CC-4304-B96B-B18132DD2423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7A0839A-F82F-4AF3-BE0C-B059F11A609F}"/>
              </a:ext>
            </a:extLst>
          </p:cNvPr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2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401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贪心算法证明（回忆）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1FFB5D9-FC15-D54E-8FFE-D704A383A93E}"/>
              </a:ext>
            </a:extLst>
          </p:cNvPr>
          <p:cNvSpPr/>
          <p:nvPr/>
        </p:nvSpPr>
        <p:spPr>
          <a:xfrm>
            <a:off x="577570" y="132783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贪心算法证明的两种常见方法：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贪心算法领先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(Greedy Stays Ahead)</a:t>
            </a: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如果每一步使用其他任意算法，都会得到比贪心算法更差的结果，那么贪心算法的解最终就是最优的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通常设计一个指标，并使用数学归纳法进行直接证明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交换证明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(Exchange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Argument)</a:t>
            </a:r>
          </a:p>
          <a:p>
            <a:pPr lvl="2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将一个最优解转化成贪心解，解没有变差，则贪心解即为最优解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本门课程主要关注算法与程序的设计能力，因此这里主要以区间选点问题为例讲解交换证明的基本方法。算法证明更深刻的讨论将会在后续的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算法设计与分析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课程中详细介绍。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15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1083AD2-A9D1-4D8B-BA62-337124F4930C}"/>
              </a:ext>
            </a:extLst>
          </p:cNvPr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贪心算法证明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整数二分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浮点二分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二分答案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课后作业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B6BC10-45DD-4477-83AF-883480AFB742}"/>
              </a:ext>
            </a:extLst>
          </p:cNvPr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F40A7694-6484-44E1-99C7-EDE95D900592}"/>
                </a:ext>
              </a:extLst>
            </p:cNvPr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B29133-41AD-4B3B-906E-5DEE9B7FE047}"/>
                </a:ext>
              </a:extLst>
            </p:cNvPr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区间选点问题</a:t>
              </a: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E5B60183-BC48-4A9B-803F-FE5CBF31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/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问题引入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ZJM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拥有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个区间，范围为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]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，现需要选出尽可能少的点使得每个区间上都至少有一个点。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8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举例说明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3,10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，则只需选出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=3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这个点，即可同时覆盖两个区间。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算法设计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按右端点对所有区间排序，依次遍历所有区间。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个区间上没有点，则选取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点。</a:t>
                </a:r>
                <a:r>
                  <a:rPr lang="en-US" altLang="zh-CN" sz="18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占位符 2">
                <a:extLst>
                  <a:ext uri="{FF2B5EF4-FFF2-40B4-BE49-F238E27FC236}">
                    <a16:creationId xmlns:a16="http://schemas.microsoft.com/office/drawing/2014/main" id="{F1FFB5D9-FC15-D54E-8FFE-D704A383A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27832"/>
                <a:ext cx="7702480" cy="5123748"/>
              </a:xfrm>
              <a:prstGeom prst="rect">
                <a:avLst/>
              </a:prstGeom>
              <a:blipFill>
                <a:blip r:embed="rId2"/>
                <a:stretch>
                  <a:fillRect l="-164" t="-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733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2607</TotalTime>
  <Words>4430</Words>
  <Application>Microsoft Macintosh PowerPoint</Application>
  <PresentationFormat>全屏显示(4:3)</PresentationFormat>
  <Paragraphs>563</Paragraphs>
  <Slides>59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等线</vt:lpstr>
      <vt:lpstr>等线 Light</vt:lpstr>
      <vt:lpstr>Microsoft YaHei</vt:lpstr>
      <vt:lpstr>Microsoft YaHei</vt:lpstr>
      <vt:lpstr>Arial</vt:lpstr>
      <vt:lpstr>Calibri</vt:lpstr>
      <vt:lpstr>Cambria Math</vt:lpstr>
      <vt:lpstr>Helvetica</vt:lpstr>
      <vt:lpstr>Wingdings</vt:lpstr>
      <vt:lpstr>Office 主题​​</vt:lpstr>
      <vt:lpstr>程序设计思维与实践 Thinking and Practice in Programming</vt:lpstr>
      <vt:lpstr>PowerPoint 演示文稿</vt:lpstr>
      <vt:lpstr>PowerPoint 演示文稿</vt:lpstr>
      <vt:lpstr>PowerPoint 演示文稿</vt:lpstr>
      <vt:lpstr>课程脉络 The outline of course </vt:lpstr>
      <vt:lpstr>PowerPoint 演示文稿</vt:lpstr>
      <vt:lpstr>贪心算法证明 Greedy Algorithm Proof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例题1讲解 Example 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整数二分 Integer Binary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例题2讲解 Example Two</vt:lpstr>
      <vt:lpstr>PowerPoint 演示文稿</vt:lpstr>
      <vt:lpstr>PowerPoint 演示文稿</vt:lpstr>
      <vt:lpstr>PowerPoint 演示文稿</vt:lpstr>
      <vt:lpstr>浮点二分 Real Binary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二分答案 Bisection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感谢收听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TTTT</dc:creator>
  <cp:lastModifiedBy>Br1908</cp:lastModifiedBy>
  <cp:revision>381</cp:revision>
  <dcterms:created xsi:type="dcterms:W3CDTF">2020-01-14T08:57:09Z</dcterms:created>
  <dcterms:modified xsi:type="dcterms:W3CDTF">2020-03-11T13:29:36Z</dcterms:modified>
</cp:coreProperties>
</file>